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Fan Xu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05T20:25:31.577">
    <p:pos x="337" y="624"/>
    <p:text>might be good to give examples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05T20:26:04.166">
    <p:pos x="366" y="617"/>
    <p:text>give more info regarding how they influence performance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1-05T20:27:42.344">
    <p:pos x="366" y="587"/>
    <p:text>explain all letters in the equation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1-05T20:31:54.040">
    <p:pos x="279" y="124"/>
    <p:text>Mention their contribution somewhere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2fa6cb3f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2fa6cb3f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ef1fa48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ef1fa48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ed1009d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ed1009d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1affd36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1affd36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ef1fa48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ef1fa48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ef1fa483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ef1fa483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ef1fa48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ef1fa48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ef1fa483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ef1fa483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because the LLM has a strong prior towards graphs having cycles.</a:t>
            </a:r>
            <a:endParaRPr/>
          </a:p>
          <a:p>
            <a:pPr indent="-298450" lvl="0" marL="457200" rtl="0" algn="l">
              <a:spcBef>
                <a:spcPts val="0"/>
              </a:spcBef>
              <a:spcAft>
                <a:spcPts val="0"/>
              </a:spcAft>
              <a:buSzPts val="1100"/>
              <a:buChar char="●"/>
            </a:pPr>
            <a:r>
              <a:rPr lang="en"/>
              <a:t>By adding few-shot examples some having a cycle and some not, the accuracy of cycle check on path graphs increased from 5.9% to 19.7%</a:t>
            </a:r>
            <a:endParaRPr/>
          </a:p>
          <a:p>
            <a:pPr indent="-298450" lvl="0" marL="457200" rtl="0" algn="l">
              <a:spcBef>
                <a:spcPts val="0"/>
              </a:spcBef>
              <a:spcAft>
                <a:spcPts val="0"/>
              </a:spcAft>
              <a:buSzPts val="1100"/>
              <a:buChar char="●"/>
            </a:pPr>
            <a:r>
              <a:rPr lang="en"/>
              <a:t>This shows that the LLM has a prior that two nodes in a graph are more likely to be disconnected.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21d9fe994_1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21d9fe994_1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554d1fa5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554d1fa5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ed1009d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ed1009d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2fa0a8e286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2fa0a8e286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155e0c0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155e0c0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 focus on using large language models to solve networking problems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155e0c0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155e0c0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figure shows the typical pipeline of DL-based algorithms. First, we need to design a deep neural network (DNN) and prepare a dataset representing the network environment to train the model. After training, the DNN model can be used to solve networking problems, allowing us to deploy it for network services. Unfortunately, although this field has been explored by many researchers, it still suffers from several limitations.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21d9fe99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21d9fe9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Due to the black-box nature of DNN models, the design process is carried out in a trial-and-error manner. We first need to handcraft a DNN model and then validate its performance. If it doesn’t work, we modify the DNN architecture. This process continues until we have a DNN architecture that performs well for the network service. Consequently, the entire process can be labor-intensive.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21d9fe99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21d9fe99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Due to the black-box nature of DNN models, the design process is carried out in a trial-and-error manner. We first need to handcraft a DNN model and then validate its performance. If it doesn’t work, we modify the DNN architecture. This process continues until we have a DNN architecture that performs well for the network service. Consequently, the entire process can be labor-intensive.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21d9fe9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21d9fe9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if we have a well-designed DNN model for an adaptive bitrate streaming service, we cannot use the same model for cluster job scheduling. This means that each DNN model is optimized for a specific task, requiring us to design specialized models for different tasks, which increases the model engineering overhead.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21d9fe99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21d9fe99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21d9fe99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21d9fe99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can we do better? </a:t>
            </a:r>
            <a:r>
              <a:rPr lang="en"/>
              <a:t>How can we reduce model engineering overhead and enhance generalization</a:t>
            </a:r>
            <a:r>
              <a:rPr lang="en"/>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155e0c0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155e0c0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Utilizing a single generic model for different tasks has been recognized as an effective approach to mitigate the costs of model engineering and to enhance generalization. This is exemplified by recent popular large language models, such as ChatGPT, Falcon, and Llama2, in the field of natural language processing. LLMs are powerful in NLP, but are they applicable to other domains beyond NLP?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21d9fe99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21d9fe99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…Can we also use LLM in networking?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21d9fe99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21d9fe99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can use LLM in networking, we should 1) no longer need to handcraft specialized DNN models for different networking tasks -&gt; significantly reducing model engineering overhead; 2) with the extensive knowledge of the LLM, we can utilize its powerful capabilities to achieve better performance on each tasks.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fa0a8e286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fa0a8e286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use LLM to help to interpret the graph to get the information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21d9fe99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21d9fe99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155e0c0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155e0c0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this question, we need to overcome the three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Most LLMs are designed to accept plain text as inputs. However, </a:t>
            </a:r>
            <a:r>
              <a:rPr lang="en"/>
              <a:t>d</a:t>
            </a:r>
            <a:r>
              <a:rPr lang="en"/>
              <a:t>ifferent networking… DAG data, which are hard to transform into text prompts.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21d9fe99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21d9fe99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is SL based DNN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21d9fe99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21d9fe99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Hallucination: answers may seem correct but physically invalid</a:t>
            </a:r>
            <a:endParaRPr>
              <a:solidFill>
                <a:schemeClr val="dk1"/>
              </a:solidFill>
            </a:endParaRPr>
          </a:p>
          <a:p>
            <a:pPr indent="0" lvl="0" marL="0" rtl="0" algn="l">
              <a:spcBef>
                <a:spcPts val="0"/>
              </a:spcBef>
              <a:spcAft>
                <a:spcPts val="0"/>
              </a:spcAft>
              <a:buNone/>
            </a:pPr>
            <a:r>
              <a:rPr lang="en">
                <a:solidFill>
                  <a:schemeClr val="dk1"/>
                </a:solidFill>
              </a:rPr>
              <a:t>High generation latency: May fail when need to quickly react to network condition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21d9fe99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21d9fe99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problem: tried on chatgpt, it cannot inteprete message properly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21d9fe99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21d9fe99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Due to the sub-word nature of tokens, a single word may span multiple tokens. In consequence, LLMs often require multiple inferences to generate a single answer and thus can fail to quickly adapt to the system changes.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response deadline for predicting future viewports is one second/</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21d9fe99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21d9fe99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requires the active interaction between the environment and the LLM to collect experience datasets for training. This process can be very time consuming.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Even worse, to adapt a general-purpose language model to perform well in the specific context of networking tasks, we might need to fully fine-tune the parameters of the LLM. The parameter size for LLM can be very large which results in extensive memory usage and computation time.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155e0c0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155e0c0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efficiently solve the aforementioned challenges, this paper proposes NetLLM, an innovative LLM adaptation framework for networking. Let’s take a look at three main building blocks of NetLLM. </a:t>
            </a:r>
            <a:r>
              <a:rPr lang="en">
                <a:solidFill>
                  <a:schemeClr val="dk1"/>
                </a:solidFill>
              </a:rPr>
              <a:t>First part is multimodal encoder, which let LLM understand network information effectively. Second part is Networking head, which let LLM generate answers for networking efficiently. And finally there’s the data-driven low-rank networking adaptation, which is useful for fine-tuning LLM and let LLM learn networking knowledge efficiently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21d9fe99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21d9fe99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mentioned before, the diverse </a:t>
            </a:r>
            <a:r>
              <a:rPr lang="en"/>
              <a:t>multimodal</a:t>
            </a:r>
            <a:r>
              <a:rPr lang="en"/>
              <a:t> information is unable to be processed directly by LLM since it differs from plain text.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21d9fe99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21d9fe99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idea of solve this challenge is to project data into the same feature space as texts, so that LLM can understand the </a:t>
            </a:r>
            <a:r>
              <a:rPr lang="en"/>
              <a:t>multimodal information.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fa0a8e28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fa0a8e28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21d9fe99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21d9fe99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this module, it first integrates the existing feature encoders to inject features from the raw input data, such as ViT for images, 1D-CNN for time-series and sequence data, GNN for graphs. </a:t>
            </a:r>
            <a:r>
              <a:rPr lang="en">
                <a:solidFill>
                  <a:schemeClr val="dk1"/>
                </a:solidFill>
              </a:rPr>
              <a:t>The output from each encoder is a feature vector that represents the specific modality of input data in a high-dimensional space.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it uses a set of trainable linear layers to project the features </a:t>
            </a:r>
            <a:r>
              <a:rPr lang="en"/>
              <a:t>extracted</a:t>
            </a:r>
            <a:r>
              <a:rPr lang="en"/>
              <a:t> by different encoders. These layers transform the original feature vectors into a new vector space with a consistent dimension.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they add a layer normalization to build the </a:t>
            </a:r>
            <a:r>
              <a:rPr lang="en"/>
              <a:t>multimodal</a:t>
            </a:r>
            <a:r>
              <a:rPr lang="en"/>
              <a:t> features to improve the training stability. It helps ensure that each layer receives inputs that are roughly on the same scale, improving convergence.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potential drawback, not really discussed in the paper but we feel might metter is that, although employing different feature encoders improve model </a:t>
            </a:r>
            <a:r>
              <a:rPr lang="en"/>
              <a:t>accuracy</a:t>
            </a:r>
            <a:r>
              <a:rPr lang="en"/>
              <a:t> and generalization </a:t>
            </a:r>
            <a:r>
              <a:rPr lang="en"/>
              <a:t>across</a:t>
            </a:r>
            <a:r>
              <a:rPr lang="en"/>
              <a:t> tasks, but the increased model size can potentially resulting in longer training time, higher computational cost and overhead in data alignment. It would be better if these tradeoffs can also be mentioned in the paper.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155e0c0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155e0c0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generates answers by token prediction with a LM head. The generated token is repeatedly fed to LLM, and LLM iteratively refines each token’s representation. It takes multiple inferences for LM head to result an answer </a:t>
            </a:r>
            <a:r>
              <a:rPr lang="en"/>
              <a:t>which</a:t>
            </a:r>
            <a:r>
              <a:rPr lang="en"/>
              <a:t> results in high latency. Also due to the uncertainty of token generation, the answer can be invalid. As you can see, the generated bitrate does not match any encoded video chunks.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21d9fe99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21d9fe99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idea to address this challenge is to replace the language modeling head with a customized task specific networking head. The network head is in fact a linear output layer to directly generate answers based on the LLM output features. It constrains the answer generation into the valid range of possible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As an example, this ABR head is specially designed to predict the probability distribution of bitrates, the bitrate with the maximum probability is chosen as the answer. Since the outputs of networking head are limited to the discrete set of candidate bitrates, the generated answers are guaranteed to be always valid.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21d9fe99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21d9fe99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21d9fe99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21d9fe99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it mean is, it collects the </a:t>
            </a:r>
            <a:r>
              <a:rPr lang="en"/>
              <a:t>experience</a:t>
            </a:r>
            <a:r>
              <a:rPr lang="en"/>
              <a:t> dataset with any existing (non-LLM) networking algorithms, and exploit this dataset to fine-tune the LLM for reward optimization. For example, given a RL-based networking task, it first employs an existing policy, which collects an experience dataset which consists of experience trajectories.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trajectory is composed of rewards r, states s and actions a, where T denotes the episode length.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it effectively captures a broad range of state-action-reward interactions in networking scenarios, this approach allows the dataset to be collected only once and used throughout the entire training process, which reduces the training time for more than 30%.</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21d9fe99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21d9fe99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insight behind is to constraint the parameter update to a limited amount, which is using a similar idea as previous LoRa paper we discussed in class.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2529014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2529014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both insights together, DD-LRNA scheme freezes the parameters of LLM and allocate different trainable low-ranke matrices for each task. These matrices are then fine-tuned over a dataset to acquire domain-specific knowledge.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18b94a7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18b94a7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QoE is </a:t>
            </a:r>
            <a:r>
              <a:rPr lang="en"/>
              <a:t>calculated</a:t>
            </a:r>
            <a:r>
              <a:rPr lang="en"/>
              <a:t> as the </a:t>
            </a:r>
            <a:r>
              <a:rPr lang="en"/>
              <a:t>combination of bitrate, rebuffering time and bitrate changes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18b94a7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18b94a7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the same LLM to solve various networking tasks</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18b94a7a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18b94a7a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 has around 5% lower QoE on unseen setting </a:t>
            </a:r>
            <a:r>
              <a:rPr lang="en"/>
              <a:t>because</a:t>
            </a:r>
            <a:r>
              <a:rPr lang="en"/>
              <a:t> it </a:t>
            </a:r>
            <a:r>
              <a:rPr lang="en"/>
              <a:t>fails</a:t>
            </a:r>
            <a:r>
              <a:rPr lang="en"/>
              <a:t> to optimize video bitrates and adapt to the dynamic fluctuations of bandwidth, therefore, it may select wrong bitrates with current bandwidth resources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554d1fa5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554d1fa5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21d9fe994_9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21d9fe994_9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 has around 5% lower QoE on unseen setting because it fails to optimize video bitrates and adapt to the dynamic fluctuations of bandwidth, therefore, it may select wrong bitrates with current bandwidth resources</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1554d1fa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1554d1fa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why LLMs can be adapted for networking, the experiment is straightforward. The </a:t>
            </a:r>
            <a:r>
              <a:rPr lang="en"/>
              <a:t>authors</a:t>
            </a:r>
            <a:r>
              <a:rPr lang="en"/>
              <a:t> disable the pre-trained and domain </a:t>
            </a:r>
            <a:r>
              <a:rPr lang="en"/>
              <a:t>knowledge</a:t>
            </a:r>
            <a:r>
              <a:rPr lang="en"/>
              <a:t> and found that the absence of these knowledge results in performance degradation</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554d1fa5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554d1fa5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Adapted NetLLM on different LLMs</a:t>
            </a:r>
            <a:endParaRPr/>
          </a:p>
          <a:p>
            <a:pPr indent="0" lvl="0" marL="0" rtl="0" algn="l">
              <a:spcBef>
                <a:spcPts val="0"/>
              </a:spcBef>
              <a:spcAft>
                <a:spcPts val="0"/>
              </a:spcAft>
              <a:buNone/>
            </a:pPr>
            <a:r>
              <a:rPr lang="en"/>
              <a:t>OPT performs significantly worse than all baselines due to the limited common </a:t>
            </a:r>
            <a:r>
              <a:rPr lang="en"/>
              <a:t>knowledge</a:t>
            </a:r>
            <a:r>
              <a:rPr lang="en"/>
              <a:t> to generalize across tasks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21d9fe994_9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21d9fe994_9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Adapted NetLLm on diffdernet LLMs</a:t>
            </a:r>
            <a:endParaRPr/>
          </a:p>
          <a:p>
            <a:pPr indent="0" lvl="0" marL="0" rtl="0" algn="l">
              <a:spcBef>
                <a:spcPts val="0"/>
              </a:spcBef>
              <a:spcAft>
                <a:spcPts val="0"/>
              </a:spcAft>
              <a:buNone/>
            </a:pPr>
            <a:r>
              <a:rPr lang="en"/>
              <a:t>OPT performs significantly worse than all baselines due to the limited common knowledge to generalize across tasks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121d9fe994_9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121d9fe994_9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Adapted NetLLm on diffdernet LLMs</a:t>
            </a:r>
            <a:endParaRPr/>
          </a:p>
          <a:p>
            <a:pPr indent="0" lvl="0" marL="0" rtl="0" algn="l">
              <a:spcBef>
                <a:spcPts val="0"/>
              </a:spcBef>
              <a:spcAft>
                <a:spcPts val="0"/>
              </a:spcAft>
              <a:buNone/>
            </a:pPr>
            <a:r>
              <a:rPr lang="en"/>
              <a:t>OPT performs significantly worse than all baselines due to the limited common knowledge to generalize across tasks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554d1fa5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554d1fa5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554d1fa5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554d1fa5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ed1009d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ed1009d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a7d33f8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a7d33f8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a7d33f8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a7d33f8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554d1fa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554d1fa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53505" y="841772"/>
            <a:ext cx="4339200"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000"/>
              <a:buFont typeface="Georgia"/>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 name="Google Shape;11;p2"/>
          <p:cNvSpPr txBox="1"/>
          <p:nvPr>
            <p:ph idx="1" type="subTitle"/>
          </p:nvPr>
        </p:nvSpPr>
        <p:spPr>
          <a:xfrm>
            <a:off x="353505" y="2701529"/>
            <a:ext cx="4339200" cy="1241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500"/>
              <a:buNone/>
              <a:defRPr sz="1500">
                <a:solidFill>
                  <a:schemeClr val="lt1"/>
                </a:solidFill>
              </a:defRPr>
            </a:lvl1pPr>
            <a:lvl2pPr lvl="1" algn="ctr">
              <a:lnSpc>
                <a:spcPct val="90000"/>
              </a:lnSpc>
              <a:spcBef>
                <a:spcPts val="400"/>
              </a:spcBef>
              <a:spcAft>
                <a:spcPts val="0"/>
              </a:spcAft>
              <a:buClr>
                <a:srgbClr val="13294B"/>
              </a:buClr>
              <a:buSzPts val="1500"/>
              <a:buNone/>
              <a:defRPr sz="1500"/>
            </a:lvl2pPr>
            <a:lvl3pPr lvl="2" algn="ctr">
              <a:lnSpc>
                <a:spcPct val="90000"/>
              </a:lnSpc>
              <a:spcBef>
                <a:spcPts val="400"/>
              </a:spcBef>
              <a:spcAft>
                <a:spcPts val="0"/>
              </a:spcAft>
              <a:buClr>
                <a:srgbClr val="13294B"/>
              </a:buClr>
              <a:buSzPts val="1400"/>
              <a:buNone/>
              <a:defRPr sz="1400"/>
            </a:lvl3pPr>
            <a:lvl4pPr lvl="3" algn="ctr">
              <a:lnSpc>
                <a:spcPct val="90000"/>
              </a:lnSpc>
              <a:spcBef>
                <a:spcPts val="400"/>
              </a:spcBef>
              <a:spcAft>
                <a:spcPts val="0"/>
              </a:spcAft>
              <a:buClr>
                <a:srgbClr val="13294B"/>
              </a:buClr>
              <a:buSzPts val="1200"/>
              <a:buNone/>
              <a:defRPr sz="1200"/>
            </a:lvl4pPr>
            <a:lvl5pPr lvl="4" algn="ctr">
              <a:lnSpc>
                <a:spcPct val="90000"/>
              </a:lnSpc>
              <a:spcBef>
                <a:spcPts val="400"/>
              </a:spcBef>
              <a:spcAft>
                <a:spcPts val="0"/>
              </a:spcAft>
              <a:buClr>
                <a:srgbClr val="13294B"/>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 name="Google Shape;12;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3">
            <a:alphaModFix/>
          </a:blip>
          <a:srcRect b="0" l="0" r="0" t="0"/>
          <a:stretch/>
        </p:blipFill>
        <p:spPr>
          <a:xfrm>
            <a:off x="3402806" y="4288698"/>
            <a:ext cx="2338388" cy="605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6838405" y="457132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 name="Google Shape;18;p4"/>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 name="Google Shape;19;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rgbClr val="888B94"/>
                </a:solidFill>
                <a:latin typeface="Calibri"/>
                <a:ea typeface="Calibri"/>
                <a:cs typeface="Calibri"/>
                <a:sym typeface="Calibri"/>
              </a:defRPr>
            </a:lvl1pPr>
            <a:lvl2pPr indent="0" lvl="1" marL="0" algn="r">
              <a:spcBef>
                <a:spcPts val="0"/>
              </a:spcBef>
              <a:buNone/>
              <a:defRPr b="0" i="0" sz="900" u="none" cap="none" strike="noStrike">
                <a:solidFill>
                  <a:srgbClr val="888B94"/>
                </a:solidFill>
                <a:latin typeface="Calibri"/>
                <a:ea typeface="Calibri"/>
                <a:cs typeface="Calibri"/>
                <a:sym typeface="Calibri"/>
              </a:defRPr>
            </a:lvl2pPr>
            <a:lvl3pPr indent="0" lvl="2" marL="0" algn="r">
              <a:spcBef>
                <a:spcPts val="0"/>
              </a:spcBef>
              <a:buNone/>
              <a:defRPr b="0" i="0" sz="900" u="none" cap="none" strike="noStrike">
                <a:solidFill>
                  <a:srgbClr val="888B94"/>
                </a:solidFill>
                <a:latin typeface="Calibri"/>
                <a:ea typeface="Calibri"/>
                <a:cs typeface="Calibri"/>
                <a:sym typeface="Calibri"/>
              </a:defRPr>
            </a:lvl3pPr>
            <a:lvl4pPr indent="0" lvl="3" marL="0" algn="r">
              <a:spcBef>
                <a:spcPts val="0"/>
              </a:spcBef>
              <a:buNone/>
              <a:defRPr b="0" i="0" sz="900" u="none" cap="none" strike="noStrike">
                <a:solidFill>
                  <a:srgbClr val="888B94"/>
                </a:solidFill>
                <a:latin typeface="Calibri"/>
                <a:ea typeface="Calibri"/>
                <a:cs typeface="Calibri"/>
                <a:sym typeface="Calibri"/>
              </a:defRPr>
            </a:lvl4pPr>
            <a:lvl5pPr indent="0" lvl="4" marL="0" algn="r">
              <a:spcBef>
                <a:spcPts val="0"/>
              </a:spcBef>
              <a:buNone/>
              <a:defRPr b="0" i="0" sz="900" u="none" cap="none" strike="noStrike">
                <a:solidFill>
                  <a:srgbClr val="888B94"/>
                </a:solidFill>
                <a:latin typeface="Calibri"/>
                <a:ea typeface="Calibri"/>
                <a:cs typeface="Calibri"/>
                <a:sym typeface="Calibri"/>
              </a:defRPr>
            </a:lvl5pPr>
            <a:lvl6pPr indent="0" lvl="5" marL="0" algn="r">
              <a:spcBef>
                <a:spcPts val="0"/>
              </a:spcBef>
              <a:buNone/>
              <a:defRPr b="0" i="0" sz="900" u="none" cap="none" strike="noStrike">
                <a:solidFill>
                  <a:srgbClr val="888B94"/>
                </a:solidFill>
                <a:latin typeface="Calibri"/>
                <a:ea typeface="Calibri"/>
                <a:cs typeface="Calibri"/>
                <a:sym typeface="Calibri"/>
              </a:defRPr>
            </a:lvl6pPr>
            <a:lvl7pPr indent="0" lvl="6" marL="0" algn="r">
              <a:spcBef>
                <a:spcPts val="0"/>
              </a:spcBef>
              <a:buNone/>
              <a:defRPr b="0" i="0" sz="900" u="none" cap="none" strike="noStrike">
                <a:solidFill>
                  <a:srgbClr val="888B94"/>
                </a:solidFill>
                <a:latin typeface="Calibri"/>
                <a:ea typeface="Calibri"/>
                <a:cs typeface="Calibri"/>
                <a:sym typeface="Calibri"/>
              </a:defRPr>
            </a:lvl7pPr>
            <a:lvl8pPr indent="0" lvl="7" marL="0" algn="r">
              <a:spcBef>
                <a:spcPts val="0"/>
              </a:spcBef>
              <a:buNone/>
              <a:defRPr b="0" i="0" sz="900" u="none" cap="none" strike="noStrike">
                <a:solidFill>
                  <a:srgbClr val="888B94"/>
                </a:solidFill>
                <a:latin typeface="Calibri"/>
                <a:ea typeface="Calibri"/>
                <a:cs typeface="Calibri"/>
                <a:sym typeface="Calibri"/>
              </a:defRPr>
            </a:lvl8pPr>
            <a:lvl9pPr indent="0" lvl="8" marL="0" algn="r">
              <a:spcBef>
                <a:spcPts val="0"/>
              </a:spcBef>
              <a:buNone/>
              <a:defRPr b="0" i="0" sz="900" u="none" cap="none" strike="noStrike">
                <a:solidFill>
                  <a:srgbClr val="888B9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0" name="Shape 20"/>
        <p:cNvGrpSpPr/>
        <p:nvPr/>
      </p:nvGrpSpPr>
      <p:grpSpPr>
        <a:xfrm>
          <a:off x="0" y="0"/>
          <a:ext cx="0" cy="0"/>
          <a:chOff x="0" y="0"/>
          <a:chExt cx="0" cy="0"/>
        </a:xfrm>
      </p:grpSpPr>
      <p:sp>
        <p:nvSpPr>
          <p:cNvPr id="21" name="Google Shape;21;p5"/>
          <p:cNvSpPr txBox="1"/>
          <p:nvPr>
            <p:ph type="title"/>
          </p:nvPr>
        </p:nvSpPr>
        <p:spPr>
          <a:xfrm>
            <a:off x="284117" y="273844"/>
            <a:ext cx="72108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E84A27"/>
              </a:buClr>
              <a:buSzPts val="3300"/>
              <a:buFont typeface="Georgia"/>
              <a:buNone/>
              <a:defRPr b="1" i="0">
                <a:solidFill>
                  <a:srgbClr val="E84A27"/>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5"/>
          <p:cNvSpPr txBox="1"/>
          <p:nvPr>
            <p:ph idx="1" type="body"/>
          </p:nvPr>
        </p:nvSpPr>
        <p:spPr>
          <a:xfrm>
            <a:off x="284117" y="1268016"/>
            <a:ext cx="7210800" cy="27195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13294B"/>
              </a:buClr>
              <a:buSzPts val="2100"/>
              <a:buChar char="•"/>
              <a:defRPr>
                <a:solidFill>
                  <a:srgbClr val="13294B"/>
                </a:solidFill>
              </a:defRPr>
            </a:lvl1pPr>
            <a:lvl2pPr indent="-342900" lvl="1" marL="914400" algn="l">
              <a:lnSpc>
                <a:spcPct val="90000"/>
              </a:lnSpc>
              <a:spcBef>
                <a:spcPts val="400"/>
              </a:spcBef>
              <a:spcAft>
                <a:spcPts val="0"/>
              </a:spcAft>
              <a:buClr>
                <a:srgbClr val="13294B"/>
              </a:buClr>
              <a:buSzPts val="1800"/>
              <a:buChar char="•"/>
              <a:defRPr>
                <a:solidFill>
                  <a:srgbClr val="13294B"/>
                </a:solidFill>
              </a:defRPr>
            </a:lvl2pPr>
            <a:lvl3pPr indent="-323850" lvl="2" marL="1371600" algn="l">
              <a:lnSpc>
                <a:spcPct val="90000"/>
              </a:lnSpc>
              <a:spcBef>
                <a:spcPts val="400"/>
              </a:spcBef>
              <a:spcAft>
                <a:spcPts val="0"/>
              </a:spcAft>
              <a:buClr>
                <a:srgbClr val="13294B"/>
              </a:buClr>
              <a:buSzPts val="1500"/>
              <a:buChar char="•"/>
              <a:defRPr>
                <a:solidFill>
                  <a:srgbClr val="13294B"/>
                </a:solidFill>
              </a:defRPr>
            </a:lvl3pPr>
            <a:lvl4pPr indent="-317500" lvl="3" marL="1828800" algn="l">
              <a:lnSpc>
                <a:spcPct val="90000"/>
              </a:lnSpc>
              <a:spcBef>
                <a:spcPts val="400"/>
              </a:spcBef>
              <a:spcAft>
                <a:spcPts val="0"/>
              </a:spcAft>
              <a:buClr>
                <a:srgbClr val="13294B"/>
              </a:buClr>
              <a:buSzPts val="1400"/>
              <a:buChar char="•"/>
              <a:defRPr>
                <a:solidFill>
                  <a:srgbClr val="13294B"/>
                </a:solidFill>
              </a:defRPr>
            </a:lvl4pPr>
            <a:lvl5pPr indent="-317500" lvl="4" marL="2286000" algn="l">
              <a:lnSpc>
                <a:spcPct val="90000"/>
              </a:lnSpc>
              <a:spcBef>
                <a:spcPts val="400"/>
              </a:spcBef>
              <a:spcAft>
                <a:spcPts val="0"/>
              </a:spcAft>
              <a:buClr>
                <a:srgbClr val="13294B"/>
              </a:buClr>
              <a:buSzPts val="1400"/>
              <a:buChar char="•"/>
              <a:defRPr>
                <a:solidFill>
                  <a:srgbClr val="13294B"/>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 name="Google Shape;23;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13294B"/>
                </a:solidFill>
              </a:defRPr>
            </a:lvl1pPr>
            <a:lvl2pPr lvl="1">
              <a:buNone/>
              <a:defRPr sz="1300">
                <a:solidFill>
                  <a:srgbClr val="13294B"/>
                </a:solidFill>
              </a:defRPr>
            </a:lvl2pPr>
            <a:lvl3pPr lvl="2">
              <a:buNone/>
              <a:defRPr sz="1300">
                <a:solidFill>
                  <a:srgbClr val="13294B"/>
                </a:solidFill>
              </a:defRPr>
            </a:lvl3pPr>
            <a:lvl4pPr lvl="3">
              <a:buNone/>
              <a:defRPr sz="1300">
                <a:solidFill>
                  <a:srgbClr val="13294B"/>
                </a:solidFill>
              </a:defRPr>
            </a:lvl4pPr>
            <a:lvl5pPr lvl="4">
              <a:buNone/>
              <a:defRPr sz="1300">
                <a:solidFill>
                  <a:srgbClr val="13294B"/>
                </a:solidFill>
              </a:defRPr>
            </a:lvl5pPr>
            <a:lvl6pPr lvl="5">
              <a:buNone/>
              <a:defRPr sz="1300">
                <a:solidFill>
                  <a:srgbClr val="13294B"/>
                </a:solidFill>
              </a:defRPr>
            </a:lvl6pPr>
            <a:lvl7pPr lvl="6">
              <a:buNone/>
              <a:defRPr sz="1300">
                <a:solidFill>
                  <a:srgbClr val="13294B"/>
                </a:solidFill>
              </a:defRPr>
            </a:lvl7pPr>
            <a:lvl8pPr lvl="7">
              <a:buNone/>
              <a:defRPr sz="1300">
                <a:solidFill>
                  <a:srgbClr val="13294B"/>
                </a:solidFill>
              </a:defRPr>
            </a:lvl8pPr>
            <a:lvl9pPr lvl="8">
              <a:buNone/>
              <a:defRPr sz="1300">
                <a:solidFill>
                  <a:srgbClr val="13294B"/>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idx="12" type="sldNum"/>
          </p:nvPr>
        </p:nvSpPr>
        <p:spPr>
          <a:xfrm>
            <a:off x="6838405" y="457132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7"/>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 name="Google Shape;28;p7"/>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algn="ctr">
              <a:lnSpc>
                <a:spcPct val="100000"/>
              </a:lnSpc>
              <a:spcBef>
                <a:spcPts val="80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400"/>
              </a:spcBef>
              <a:spcAft>
                <a:spcPts val="0"/>
              </a:spcAft>
              <a:buSzPts val="2800"/>
              <a:buNone/>
              <a:defRPr sz="2800"/>
            </a:lvl3pPr>
            <a:lvl4pPr lvl="3" algn="ctr">
              <a:lnSpc>
                <a:spcPct val="100000"/>
              </a:lnSpc>
              <a:spcBef>
                <a:spcPts val="400"/>
              </a:spcBef>
              <a:spcAft>
                <a:spcPts val="0"/>
              </a:spcAft>
              <a:buSzPts val="2800"/>
              <a:buNone/>
              <a:defRPr sz="2800"/>
            </a:lvl4pPr>
            <a:lvl5pPr lvl="4" algn="ctr">
              <a:lnSpc>
                <a:spcPct val="100000"/>
              </a:lnSpc>
              <a:spcBef>
                <a:spcPts val="40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E84A27"/>
              </a:buClr>
              <a:buSzPts val="3300"/>
              <a:buFont typeface="Georgia"/>
              <a:buNone/>
              <a:defRPr b="1" i="0" sz="3300" u="none" cap="none" strike="noStrike">
                <a:solidFill>
                  <a:srgbClr val="E84A27"/>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13294B"/>
              </a:buClr>
              <a:buSzPts val="2100"/>
              <a:buFont typeface="Arial"/>
              <a:buChar char="•"/>
              <a:defRPr b="0" i="0" sz="2100" u="none" cap="none" strike="noStrike">
                <a:solidFill>
                  <a:srgbClr val="13294B"/>
                </a:solidFill>
                <a:latin typeface="Calibri"/>
                <a:ea typeface="Calibri"/>
                <a:cs typeface="Calibri"/>
                <a:sym typeface="Calibri"/>
              </a:defRPr>
            </a:lvl1pPr>
            <a:lvl2pPr indent="-342900" lvl="1" marL="914400" marR="0" rtl="0" algn="l">
              <a:lnSpc>
                <a:spcPct val="90000"/>
              </a:lnSpc>
              <a:spcBef>
                <a:spcPts val="400"/>
              </a:spcBef>
              <a:spcAft>
                <a:spcPts val="0"/>
              </a:spcAft>
              <a:buClr>
                <a:srgbClr val="13294B"/>
              </a:buClr>
              <a:buSzPts val="1800"/>
              <a:buFont typeface="Arial"/>
              <a:buChar char="•"/>
              <a:defRPr b="0" i="0" sz="1800" u="none" cap="none" strike="noStrike">
                <a:solidFill>
                  <a:srgbClr val="13294B"/>
                </a:solidFill>
                <a:latin typeface="Calibri"/>
                <a:ea typeface="Calibri"/>
                <a:cs typeface="Calibri"/>
                <a:sym typeface="Calibri"/>
              </a:defRPr>
            </a:lvl2pPr>
            <a:lvl3pPr indent="-323850" lvl="2" marL="1371600" marR="0" rtl="0" algn="l">
              <a:lnSpc>
                <a:spcPct val="90000"/>
              </a:lnSpc>
              <a:spcBef>
                <a:spcPts val="400"/>
              </a:spcBef>
              <a:spcAft>
                <a:spcPts val="0"/>
              </a:spcAft>
              <a:buClr>
                <a:srgbClr val="13294B"/>
              </a:buClr>
              <a:buSzPts val="1500"/>
              <a:buFont typeface="Arial"/>
              <a:buChar char="•"/>
              <a:defRPr b="0" i="0" sz="1500" u="none" cap="none" strike="noStrike">
                <a:solidFill>
                  <a:srgbClr val="13294B"/>
                </a:solidFill>
                <a:latin typeface="Calibri"/>
                <a:ea typeface="Calibri"/>
                <a:cs typeface="Calibri"/>
                <a:sym typeface="Calibri"/>
              </a:defRPr>
            </a:lvl3pPr>
            <a:lvl4pPr indent="-317500" lvl="3" marL="1828800" marR="0" rtl="0" algn="l">
              <a:lnSpc>
                <a:spcPct val="90000"/>
              </a:lnSpc>
              <a:spcBef>
                <a:spcPts val="400"/>
              </a:spcBef>
              <a:spcAft>
                <a:spcPts val="0"/>
              </a:spcAft>
              <a:buClr>
                <a:srgbClr val="13294B"/>
              </a:buClr>
              <a:buSzPts val="1400"/>
              <a:buFont typeface="Arial"/>
              <a:buChar char="•"/>
              <a:defRPr b="0" i="0" sz="1400" u="none" cap="none" strike="noStrike">
                <a:solidFill>
                  <a:srgbClr val="13294B"/>
                </a:solidFill>
                <a:latin typeface="Calibri"/>
                <a:ea typeface="Calibri"/>
                <a:cs typeface="Calibri"/>
                <a:sym typeface="Calibri"/>
              </a:defRPr>
            </a:lvl4pPr>
            <a:lvl5pPr indent="-317500" lvl="4" marL="2286000" marR="0" rtl="0" algn="l">
              <a:lnSpc>
                <a:spcPct val="90000"/>
              </a:lnSpc>
              <a:spcBef>
                <a:spcPts val="400"/>
              </a:spcBef>
              <a:spcAft>
                <a:spcPts val="0"/>
              </a:spcAft>
              <a:buClr>
                <a:srgbClr val="13294B"/>
              </a:buClr>
              <a:buSzPts val="1400"/>
              <a:buFont typeface="Arial"/>
              <a:buChar char="•"/>
              <a:defRPr b="0" i="0" sz="1400" u="none" cap="none" strike="noStrike">
                <a:solidFill>
                  <a:srgbClr val="13294B"/>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B94"/>
                </a:solidFill>
                <a:latin typeface="Calibri"/>
                <a:ea typeface="Calibri"/>
                <a:cs typeface="Calibri"/>
                <a:sym typeface="Calibri"/>
              </a:defRPr>
            </a:lvl1pPr>
            <a:lvl2pPr indent="0" lvl="1" marL="0" marR="0" rtl="0" algn="r">
              <a:spcBef>
                <a:spcPts val="0"/>
              </a:spcBef>
              <a:buNone/>
              <a:defRPr b="0" i="0" sz="900" u="none" cap="none" strike="noStrike">
                <a:solidFill>
                  <a:srgbClr val="888B94"/>
                </a:solidFill>
                <a:latin typeface="Calibri"/>
                <a:ea typeface="Calibri"/>
                <a:cs typeface="Calibri"/>
                <a:sym typeface="Calibri"/>
              </a:defRPr>
            </a:lvl2pPr>
            <a:lvl3pPr indent="0" lvl="2" marL="0" marR="0" rtl="0" algn="r">
              <a:spcBef>
                <a:spcPts val="0"/>
              </a:spcBef>
              <a:buNone/>
              <a:defRPr b="0" i="0" sz="900" u="none" cap="none" strike="noStrike">
                <a:solidFill>
                  <a:srgbClr val="888B94"/>
                </a:solidFill>
                <a:latin typeface="Calibri"/>
                <a:ea typeface="Calibri"/>
                <a:cs typeface="Calibri"/>
                <a:sym typeface="Calibri"/>
              </a:defRPr>
            </a:lvl3pPr>
            <a:lvl4pPr indent="0" lvl="3" marL="0" marR="0" rtl="0" algn="r">
              <a:spcBef>
                <a:spcPts val="0"/>
              </a:spcBef>
              <a:buNone/>
              <a:defRPr b="0" i="0" sz="900" u="none" cap="none" strike="noStrike">
                <a:solidFill>
                  <a:srgbClr val="888B94"/>
                </a:solidFill>
                <a:latin typeface="Calibri"/>
                <a:ea typeface="Calibri"/>
                <a:cs typeface="Calibri"/>
                <a:sym typeface="Calibri"/>
              </a:defRPr>
            </a:lvl4pPr>
            <a:lvl5pPr indent="0" lvl="4" marL="0" marR="0" rtl="0" algn="r">
              <a:spcBef>
                <a:spcPts val="0"/>
              </a:spcBef>
              <a:buNone/>
              <a:defRPr b="0" i="0" sz="900" u="none" cap="none" strike="noStrike">
                <a:solidFill>
                  <a:srgbClr val="888B94"/>
                </a:solidFill>
                <a:latin typeface="Calibri"/>
                <a:ea typeface="Calibri"/>
                <a:cs typeface="Calibri"/>
                <a:sym typeface="Calibri"/>
              </a:defRPr>
            </a:lvl5pPr>
            <a:lvl6pPr indent="0" lvl="5" marL="0" marR="0" rtl="0" algn="r">
              <a:spcBef>
                <a:spcPts val="0"/>
              </a:spcBef>
              <a:buNone/>
              <a:defRPr b="0" i="0" sz="900" u="none" cap="none" strike="noStrike">
                <a:solidFill>
                  <a:srgbClr val="888B94"/>
                </a:solidFill>
                <a:latin typeface="Calibri"/>
                <a:ea typeface="Calibri"/>
                <a:cs typeface="Calibri"/>
                <a:sym typeface="Calibri"/>
              </a:defRPr>
            </a:lvl6pPr>
            <a:lvl7pPr indent="0" lvl="6" marL="0" marR="0" rtl="0" algn="r">
              <a:spcBef>
                <a:spcPts val="0"/>
              </a:spcBef>
              <a:buNone/>
              <a:defRPr b="0" i="0" sz="900" u="none" cap="none" strike="noStrike">
                <a:solidFill>
                  <a:srgbClr val="888B94"/>
                </a:solidFill>
                <a:latin typeface="Calibri"/>
                <a:ea typeface="Calibri"/>
                <a:cs typeface="Calibri"/>
                <a:sym typeface="Calibri"/>
              </a:defRPr>
            </a:lvl7pPr>
            <a:lvl8pPr indent="0" lvl="7" marL="0" marR="0" rtl="0" algn="r">
              <a:spcBef>
                <a:spcPts val="0"/>
              </a:spcBef>
              <a:buNone/>
              <a:defRPr b="0" i="0" sz="900" u="none" cap="none" strike="noStrike">
                <a:solidFill>
                  <a:srgbClr val="888B94"/>
                </a:solidFill>
                <a:latin typeface="Calibri"/>
                <a:ea typeface="Calibri"/>
                <a:cs typeface="Calibri"/>
                <a:sym typeface="Calibri"/>
              </a:defRPr>
            </a:lvl8pPr>
            <a:lvl9pPr indent="0" lvl="8" marL="0" marR="0" rtl="0" algn="r">
              <a:spcBef>
                <a:spcPts val="0"/>
              </a:spcBef>
              <a:buNone/>
              <a:defRPr b="0" i="0" sz="900" u="none" cap="none" strike="noStrike">
                <a:solidFill>
                  <a:srgbClr val="888B9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8.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8"/>
          <p:cNvSpPr txBox="1"/>
          <p:nvPr>
            <p:ph type="ctrTitle"/>
          </p:nvPr>
        </p:nvSpPr>
        <p:spPr>
          <a:xfrm>
            <a:off x="353500" y="841775"/>
            <a:ext cx="8407200" cy="1790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CS 598 presentation:</a:t>
            </a:r>
            <a:endParaRPr/>
          </a:p>
          <a:p>
            <a:pPr indent="0" lvl="0" marL="0" rtl="0" algn="l">
              <a:spcBef>
                <a:spcPts val="0"/>
              </a:spcBef>
              <a:spcAft>
                <a:spcPts val="0"/>
              </a:spcAft>
              <a:buNone/>
            </a:pPr>
            <a:r>
              <a:rPr lang="en" sz="2200"/>
              <a:t>Talk like a Graph: Encoding Graphs for Large Language Models</a:t>
            </a:r>
            <a:endParaRPr sz="2200"/>
          </a:p>
          <a:p>
            <a:pPr indent="0" lvl="0" marL="0" rtl="0" algn="l">
              <a:spcBef>
                <a:spcPts val="0"/>
              </a:spcBef>
              <a:spcAft>
                <a:spcPts val="0"/>
              </a:spcAft>
              <a:buNone/>
            </a:pPr>
            <a:r>
              <a:rPr lang="en" sz="2200"/>
              <a:t>NetLLM: Adapting Large Language Models for Networking</a:t>
            </a:r>
            <a:endParaRPr sz="2200"/>
          </a:p>
        </p:txBody>
      </p:sp>
      <p:sp>
        <p:nvSpPr>
          <p:cNvPr id="35" name="Google Shape;35;p8"/>
          <p:cNvSpPr txBox="1"/>
          <p:nvPr>
            <p:ph idx="1" type="subTitle"/>
          </p:nvPr>
        </p:nvSpPr>
        <p:spPr>
          <a:xfrm>
            <a:off x="353505" y="2701529"/>
            <a:ext cx="4339200" cy="124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Kai-Siang Wang, Han-Ting Liang, Gabriella Xue</a:t>
            </a:r>
            <a:endParaRPr/>
          </a:p>
        </p:txBody>
      </p:sp>
      <p:sp>
        <p:nvSpPr>
          <p:cNvPr id="36" name="Google Shape;36;p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3" name="Google Shape;103;p17"/>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Angles taken i</a:t>
            </a:r>
            <a:r>
              <a:rPr b="1" lang="en" sz="3000">
                <a:solidFill>
                  <a:schemeClr val="accent1"/>
                </a:solidFill>
                <a:latin typeface="Georgia"/>
                <a:ea typeface="Georgia"/>
                <a:cs typeface="Georgia"/>
                <a:sym typeface="Georgia"/>
              </a:rPr>
              <a:t>n consideration</a:t>
            </a:r>
            <a:endParaRPr b="1" sz="3000">
              <a:solidFill>
                <a:schemeClr val="accent1"/>
              </a:solidFill>
              <a:latin typeface="Georgia"/>
              <a:ea typeface="Georgia"/>
              <a:cs typeface="Georgia"/>
              <a:sym typeface="Georgia"/>
            </a:endParaRPr>
          </a:p>
        </p:txBody>
      </p:sp>
      <p:sp>
        <p:nvSpPr>
          <p:cNvPr id="104" name="Google Shape;104;p17"/>
          <p:cNvSpPr txBox="1"/>
          <p:nvPr/>
        </p:nvSpPr>
        <p:spPr>
          <a:xfrm>
            <a:off x="530675" y="955225"/>
            <a:ext cx="4710900" cy="34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Graph encoding/ graph prompting</a:t>
            </a:r>
            <a:endParaRPr b="1"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Question encoding</a:t>
            </a:r>
            <a:endParaRPr b="1"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The way to ask questions</a:t>
            </a:r>
            <a:endParaRPr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Multiple relation encoding</a:t>
            </a:r>
            <a:endParaRPr b="1"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Importance of edges</a:t>
            </a:r>
            <a:endParaRPr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Model capacity</a:t>
            </a:r>
            <a:endParaRPr b="1"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Large model -&gt; better performance</a:t>
            </a:r>
            <a:endParaRPr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Graph structure</a:t>
            </a:r>
            <a:endParaRPr b="1"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Shape, connectivity</a:t>
            </a:r>
            <a:endParaRPr sz="1600">
              <a:solidFill>
                <a:srgbClr val="13294B"/>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Graph Encoding</a:t>
            </a:r>
            <a:endParaRPr b="1" sz="3000">
              <a:solidFill>
                <a:schemeClr val="accent1"/>
              </a:solidFill>
              <a:latin typeface="Georgia"/>
              <a:ea typeface="Georgia"/>
              <a:cs typeface="Georgia"/>
              <a:sym typeface="Georgia"/>
            </a:endParaRPr>
          </a:p>
        </p:txBody>
      </p:sp>
      <p:pic>
        <p:nvPicPr>
          <p:cNvPr id="110" name="Google Shape;110;p18"/>
          <p:cNvPicPr preferRelativeResize="0"/>
          <p:nvPr/>
        </p:nvPicPr>
        <p:blipFill rotWithShape="1">
          <a:blip r:embed="rId3">
            <a:alphaModFix/>
          </a:blip>
          <a:srcRect b="63244" l="0" r="0" t="0"/>
          <a:stretch/>
        </p:blipFill>
        <p:spPr>
          <a:xfrm>
            <a:off x="1976425" y="2441125"/>
            <a:ext cx="6756074" cy="1755325"/>
          </a:xfrm>
          <a:prstGeom prst="rect">
            <a:avLst/>
          </a:prstGeom>
          <a:noFill/>
          <a:ln>
            <a:noFill/>
          </a:ln>
        </p:spPr>
      </p:pic>
      <p:sp>
        <p:nvSpPr>
          <p:cNvPr id="111" name="Google Shape;111;p18"/>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2" name="Google Shape;112;p18"/>
          <p:cNvSpPr txBox="1"/>
          <p:nvPr/>
        </p:nvSpPr>
        <p:spPr>
          <a:xfrm>
            <a:off x="530675" y="955225"/>
            <a:ext cx="4563900" cy="34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Perform </a:t>
            </a:r>
            <a:r>
              <a:rPr b="1" lang="en" sz="1800">
                <a:solidFill>
                  <a:srgbClr val="13294B"/>
                </a:solidFill>
                <a:latin typeface="Calibri"/>
                <a:ea typeface="Calibri"/>
                <a:cs typeface="Calibri"/>
                <a:sym typeface="Calibri"/>
              </a:rPr>
              <a:t>poorly</a:t>
            </a:r>
            <a:r>
              <a:rPr lang="en" sz="1800">
                <a:solidFill>
                  <a:srgbClr val="13294B"/>
                </a:solidFill>
                <a:latin typeface="Calibri"/>
                <a:ea typeface="Calibri"/>
                <a:cs typeface="Calibri"/>
                <a:sym typeface="Calibri"/>
              </a:rPr>
              <a:t> on basic graph tasks</a:t>
            </a:r>
            <a:endParaRPr sz="1800">
              <a:solidFill>
                <a:srgbClr val="13294B"/>
              </a:solidFill>
              <a:latin typeface="Calibri"/>
              <a:ea typeface="Calibri"/>
              <a:cs typeface="Calibri"/>
              <a:sym typeface="Calibri"/>
            </a:endParaRPr>
          </a:p>
          <a:p>
            <a:pPr indent="-355600" lvl="0" marL="457200" rtl="0" algn="l">
              <a:spcBef>
                <a:spcPts val="0"/>
              </a:spcBef>
              <a:spcAft>
                <a:spcPts val="0"/>
              </a:spcAft>
              <a:buClr>
                <a:srgbClr val="13294B"/>
              </a:buClr>
              <a:buSzPts val="2000"/>
              <a:buFont typeface="Calibri"/>
              <a:buChar char="●"/>
            </a:pPr>
            <a:r>
              <a:rPr lang="en" sz="1800">
                <a:solidFill>
                  <a:srgbClr val="13294B"/>
                </a:solidFill>
                <a:latin typeface="Calibri"/>
                <a:ea typeface="Calibri"/>
                <a:cs typeface="Calibri"/>
                <a:sym typeface="Calibri"/>
              </a:rPr>
              <a:t>Graph encoding functions have large impact</a:t>
            </a:r>
            <a:endParaRPr sz="1800">
              <a:solidFill>
                <a:srgbClr val="13294B"/>
              </a:solidFill>
              <a:latin typeface="Calibri"/>
              <a:ea typeface="Calibri"/>
              <a:cs typeface="Calibri"/>
              <a:sym typeface="Calibri"/>
            </a:endParaRPr>
          </a:p>
        </p:txBody>
      </p:sp>
      <p:sp>
        <p:nvSpPr>
          <p:cNvPr id="113" name="Google Shape;113;p18"/>
          <p:cNvSpPr/>
          <p:nvPr/>
        </p:nvSpPr>
        <p:spPr>
          <a:xfrm>
            <a:off x="7062100" y="2775850"/>
            <a:ext cx="555300" cy="146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Prompting</a:t>
            </a:r>
            <a:endParaRPr b="1" sz="3000">
              <a:solidFill>
                <a:schemeClr val="accent1"/>
              </a:solidFill>
              <a:latin typeface="Georgia"/>
              <a:ea typeface="Georgia"/>
              <a:cs typeface="Georgia"/>
              <a:sym typeface="Georgia"/>
            </a:endParaRPr>
          </a:p>
        </p:txBody>
      </p:sp>
      <p:pic>
        <p:nvPicPr>
          <p:cNvPr id="119" name="Google Shape;119;p19"/>
          <p:cNvPicPr preferRelativeResize="0"/>
          <p:nvPr/>
        </p:nvPicPr>
        <p:blipFill rotWithShape="1">
          <a:blip r:embed="rId3">
            <a:alphaModFix/>
          </a:blip>
          <a:srcRect b="31633" l="0" r="0" t="0"/>
          <a:stretch/>
        </p:blipFill>
        <p:spPr>
          <a:xfrm>
            <a:off x="2775150" y="1978700"/>
            <a:ext cx="5662749" cy="2736651"/>
          </a:xfrm>
          <a:prstGeom prst="rect">
            <a:avLst/>
          </a:prstGeom>
          <a:noFill/>
          <a:ln>
            <a:noFill/>
          </a:ln>
        </p:spPr>
      </p:pic>
      <p:sp>
        <p:nvSpPr>
          <p:cNvPr id="120" name="Google Shape;120;p19"/>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1" name="Google Shape;121;p19"/>
          <p:cNvSpPr txBox="1"/>
          <p:nvPr/>
        </p:nvSpPr>
        <p:spPr>
          <a:xfrm>
            <a:off x="522475" y="861300"/>
            <a:ext cx="6583500" cy="3420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Simple prompts works best simple tasks</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ZERO-SHOT prompting is sufficient (no need of multi-hop reasoning)</a:t>
            </a:r>
            <a:endParaRPr sz="1600">
              <a:solidFill>
                <a:srgbClr val="13294B"/>
              </a:solidFill>
              <a:latin typeface="Calibri"/>
              <a:ea typeface="Calibri"/>
              <a:cs typeface="Calibri"/>
              <a:sym typeface="Calibri"/>
            </a:endParaRPr>
          </a:p>
          <a:p>
            <a:pPr indent="-330200" lvl="0" marL="4572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For harder tasks (arithmetic), CoT may help</a:t>
            </a:r>
            <a:endParaRPr sz="1600">
              <a:solidFill>
                <a:srgbClr val="13294B"/>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7" name="Google Shape;127;p20"/>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accent1"/>
                </a:solidFill>
                <a:latin typeface="Georgia"/>
                <a:ea typeface="Georgia"/>
                <a:cs typeface="Georgia"/>
                <a:sym typeface="Georgia"/>
              </a:rPr>
              <a:t>Question Encoder (How to ask questions)</a:t>
            </a:r>
            <a:endParaRPr b="1" sz="2900">
              <a:solidFill>
                <a:schemeClr val="accent1"/>
              </a:solidFill>
              <a:latin typeface="Georgia"/>
              <a:ea typeface="Georgia"/>
              <a:cs typeface="Georgia"/>
              <a:sym typeface="Georgia"/>
            </a:endParaRPr>
          </a:p>
        </p:txBody>
      </p:sp>
      <p:sp>
        <p:nvSpPr>
          <p:cNvPr id="128" name="Google Shape;128;p20"/>
          <p:cNvSpPr txBox="1"/>
          <p:nvPr/>
        </p:nvSpPr>
        <p:spPr>
          <a:xfrm>
            <a:off x="530675" y="955225"/>
            <a:ext cx="7086600" cy="34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Fix graph encoder (Friendship)</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Graph question encoder</a:t>
            </a:r>
            <a:endParaRPr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i="1" lang="en" sz="1600">
                <a:solidFill>
                  <a:srgbClr val="13294B"/>
                </a:solidFill>
                <a:latin typeface="Calibri"/>
                <a:ea typeface="Calibri"/>
                <a:cs typeface="Calibri"/>
                <a:sym typeface="Calibri"/>
              </a:rPr>
              <a:t>“What is the degree of node i?”</a:t>
            </a:r>
            <a:endParaRPr i="1"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Application question encoder</a:t>
            </a:r>
            <a:endParaRPr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i="1" lang="en" sz="1600">
                <a:solidFill>
                  <a:srgbClr val="13294B"/>
                </a:solidFill>
                <a:latin typeface="Calibri"/>
                <a:ea typeface="Calibri"/>
                <a:cs typeface="Calibri"/>
                <a:sym typeface="Calibri"/>
              </a:rPr>
              <a:t>“assessing friendship existence”</a:t>
            </a:r>
            <a:endParaRPr i="1" sz="1600">
              <a:solidFill>
                <a:srgbClr val="13294B"/>
              </a:solidFill>
              <a:latin typeface="Calibri"/>
              <a:ea typeface="Calibri"/>
              <a:cs typeface="Calibri"/>
              <a:sym typeface="Calibri"/>
            </a:endParaRPr>
          </a:p>
        </p:txBody>
      </p:sp>
      <p:pic>
        <p:nvPicPr>
          <p:cNvPr id="129" name="Google Shape;129;p20"/>
          <p:cNvPicPr preferRelativeResize="0"/>
          <p:nvPr/>
        </p:nvPicPr>
        <p:blipFill>
          <a:blip r:embed="rId3">
            <a:alphaModFix/>
          </a:blip>
          <a:stretch>
            <a:fillRect/>
          </a:stretch>
        </p:blipFill>
        <p:spPr>
          <a:xfrm>
            <a:off x="1724400" y="2571749"/>
            <a:ext cx="7241199" cy="1615600"/>
          </a:xfrm>
          <a:prstGeom prst="rect">
            <a:avLst/>
          </a:prstGeom>
          <a:noFill/>
          <a:ln>
            <a:noFill/>
          </a:ln>
        </p:spPr>
      </p:pic>
      <p:sp>
        <p:nvSpPr>
          <p:cNvPr id="130" name="Google Shape;130;p20"/>
          <p:cNvSpPr txBox="1"/>
          <p:nvPr/>
        </p:nvSpPr>
        <p:spPr>
          <a:xfrm>
            <a:off x="579650" y="3624150"/>
            <a:ext cx="3731100" cy="6837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Translate a task into more contextually meaningful textual information</a:t>
            </a:r>
            <a:endParaRPr b="1" i="1" sz="16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6" name="Google Shape;136;p21"/>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accent1"/>
                </a:solidFill>
                <a:latin typeface="Georgia"/>
                <a:ea typeface="Georgia"/>
                <a:cs typeface="Georgia"/>
                <a:sym typeface="Georgia"/>
              </a:rPr>
              <a:t>Multiple Relation Encoding (Edge)</a:t>
            </a:r>
            <a:endParaRPr b="1" sz="2900">
              <a:solidFill>
                <a:schemeClr val="accent1"/>
              </a:solidFill>
              <a:latin typeface="Georgia"/>
              <a:ea typeface="Georgia"/>
              <a:cs typeface="Georgia"/>
              <a:sym typeface="Georgia"/>
            </a:endParaRPr>
          </a:p>
        </p:txBody>
      </p:sp>
      <p:sp>
        <p:nvSpPr>
          <p:cNvPr id="137" name="Google Shape;137;p21"/>
          <p:cNvSpPr txBox="1"/>
          <p:nvPr/>
        </p:nvSpPr>
        <p:spPr>
          <a:xfrm>
            <a:off x="530675" y="955225"/>
            <a:ext cx="7086600" cy="3420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3294B"/>
              </a:buClr>
              <a:buSzPts val="2000"/>
              <a:buFont typeface="Calibri"/>
              <a:buChar char="●"/>
            </a:pPr>
            <a:r>
              <a:rPr lang="en" sz="1800">
                <a:solidFill>
                  <a:srgbClr val="13294B"/>
                </a:solidFill>
                <a:latin typeface="Calibri"/>
                <a:ea typeface="Calibri"/>
                <a:cs typeface="Calibri"/>
                <a:sym typeface="Calibri"/>
              </a:rPr>
              <a:t>Keep using friendship graph</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Categorize edges into </a:t>
            </a:r>
            <a:r>
              <a:rPr b="1" lang="en" sz="1800">
                <a:solidFill>
                  <a:srgbClr val="13294B"/>
                </a:solidFill>
                <a:latin typeface="Calibri"/>
                <a:ea typeface="Calibri"/>
                <a:cs typeface="Calibri"/>
                <a:sym typeface="Calibri"/>
              </a:rPr>
              <a:t>different types</a:t>
            </a:r>
            <a:r>
              <a:rPr lang="en" sz="1800">
                <a:solidFill>
                  <a:srgbClr val="13294B"/>
                </a:solidFill>
                <a:latin typeface="Calibri"/>
                <a:ea typeface="Calibri"/>
                <a:cs typeface="Calibri"/>
                <a:sym typeface="Calibri"/>
              </a:rPr>
              <a:t>:</a:t>
            </a:r>
            <a:endParaRPr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i="1" lang="en" sz="1600">
                <a:solidFill>
                  <a:srgbClr val="13294B"/>
                </a:solidFill>
                <a:latin typeface="Calibri"/>
                <a:ea typeface="Calibri"/>
                <a:cs typeface="Calibri"/>
                <a:sym typeface="Calibri"/>
              </a:rPr>
              <a:t>friends, colleagues, spouses, …</a:t>
            </a:r>
            <a:endParaRPr sz="1800">
              <a:solidFill>
                <a:srgbClr val="13294B"/>
              </a:solidFill>
              <a:latin typeface="Calibri"/>
              <a:ea typeface="Calibri"/>
              <a:cs typeface="Calibri"/>
              <a:sym typeface="Calibri"/>
            </a:endParaRPr>
          </a:p>
        </p:txBody>
      </p:sp>
      <p:pic>
        <p:nvPicPr>
          <p:cNvPr id="138" name="Google Shape;138;p21"/>
          <p:cNvPicPr preferRelativeResize="0"/>
          <p:nvPr/>
        </p:nvPicPr>
        <p:blipFill>
          <a:blip r:embed="rId3">
            <a:alphaModFix/>
          </a:blip>
          <a:stretch>
            <a:fillRect/>
          </a:stretch>
        </p:blipFill>
        <p:spPr>
          <a:xfrm>
            <a:off x="5204174" y="1337900"/>
            <a:ext cx="3781375" cy="3095800"/>
          </a:xfrm>
          <a:prstGeom prst="rect">
            <a:avLst/>
          </a:prstGeom>
          <a:noFill/>
          <a:ln>
            <a:noFill/>
          </a:ln>
        </p:spPr>
      </p:pic>
      <p:sp>
        <p:nvSpPr>
          <p:cNvPr id="139" name="Google Shape;139;p21"/>
          <p:cNvSpPr txBox="1"/>
          <p:nvPr/>
        </p:nvSpPr>
        <p:spPr>
          <a:xfrm>
            <a:off x="579650" y="3624150"/>
            <a:ext cx="3731100" cy="6837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Diverse set of relations provides the LLM with more textual information</a:t>
            </a:r>
            <a:endParaRPr b="1" i="1" sz="16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5" name="Google Shape;145;p22"/>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accent1"/>
                </a:solidFill>
                <a:latin typeface="Georgia"/>
                <a:ea typeface="Georgia"/>
                <a:cs typeface="Georgia"/>
                <a:sym typeface="Georgia"/>
              </a:rPr>
              <a:t>Model Capacity</a:t>
            </a:r>
            <a:endParaRPr b="1" sz="2900">
              <a:solidFill>
                <a:schemeClr val="accent1"/>
              </a:solidFill>
              <a:latin typeface="Georgia"/>
              <a:ea typeface="Georgia"/>
              <a:cs typeface="Georgia"/>
              <a:sym typeface="Georgia"/>
            </a:endParaRPr>
          </a:p>
        </p:txBody>
      </p:sp>
      <p:pic>
        <p:nvPicPr>
          <p:cNvPr id="146" name="Google Shape;146;p22"/>
          <p:cNvPicPr preferRelativeResize="0"/>
          <p:nvPr/>
        </p:nvPicPr>
        <p:blipFill>
          <a:blip r:embed="rId3">
            <a:alphaModFix/>
          </a:blip>
          <a:stretch>
            <a:fillRect/>
          </a:stretch>
        </p:blipFill>
        <p:spPr>
          <a:xfrm>
            <a:off x="317150" y="830882"/>
            <a:ext cx="4580101" cy="3545244"/>
          </a:xfrm>
          <a:prstGeom prst="rect">
            <a:avLst/>
          </a:prstGeom>
          <a:noFill/>
          <a:ln>
            <a:noFill/>
          </a:ln>
        </p:spPr>
      </p:pic>
      <p:sp>
        <p:nvSpPr>
          <p:cNvPr id="147" name="Google Shape;147;p22"/>
          <p:cNvSpPr txBox="1"/>
          <p:nvPr/>
        </p:nvSpPr>
        <p:spPr>
          <a:xfrm>
            <a:off x="4119600" y="3411900"/>
            <a:ext cx="4580100" cy="6837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Model capacity has a significant effect on the graph reasoning ability of an LLM</a:t>
            </a:r>
            <a:endParaRPr b="1" i="1" sz="16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53" name="Google Shape;153;p23"/>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accent1"/>
                </a:solidFill>
                <a:latin typeface="Georgia"/>
                <a:ea typeface="Georgia"/>
                <a:cs typeface="Georgia"/>
                <a:sym typeface="Georgia"/>
              </a:rPr>
              <a:t>Impact of Graph Structure</a:t>
            </a:r>
            <a:endParaRPr b="1" sz="2900">
              <a:solidFill>
                <a:schemeClr val="accent1"/>
              </a:solidFill>
              <a:latin typeface="Georgia"/>
              <a:ea typeface="Georgia"/>
              <a:cs typeface="Georgia"/>
              <a:sym typeface="Georgia"/>
            </a:endParaRPr>
          </a:p>
        </p:txBody>
      </p:sp>
      <p:pic>
        <p:nvPicPr>
          <p:cNvPr id="154" name="Google Shape;154;p23"/>
          <p:cNvPicPr preferRelativeResize="0"/>
          <p:nvPr/>
        </p:nvPicPr>
        <p:blipFill>
          <a:blip r:embed="rId3">
            <a:alphaModFix/>
          </a:blip>
          <a:stretch>
            <a:fillRect/>
          </a:stretch>
        </p:blipFill>
        <p:spPr>
          <a:xfrm>
            <a:off x="3512625" y="2375700"/>
            <a:ext cx="5187076" cy="2043224"/>
          </a:xfrm>
          <a:prstGeom prst="rect">
            <a:avLst/>
          </a:prstGeom>
          <a:noFill/>
          <a:ln>
            <a:noFill/>
          </a:ln>
        </p:spPr>
      </p:pic>
      <p:pic>
        <p:nvPicPr>
          <p:cNvPr id="155" name="Google Shape;155;p23"/>
          <p:cNvPicPr preferRelativeResize="0"/>
          <p:nvPr/>
        </p:nvPicPr>
        <p:blipFill>
          <a:blip r:embed="rId4">
            <a:alphaModFix/>
          </a:blip>
          <a:stretch>
            <a:fillRect/>
          </a:stretch>
        </p:blipFill>
        <p:spPr>
          <a:xfrm>
            <a:off x="3433775" y="1420575"/>
            <a:ext cx="5265923" cy="850750"/>
          </a:xfrm>
          <a:prstGeom prst="rect">
            <a:avLst/>
          </a:prstGeom>
          <a:noFill/>
          <a:ln>
            <a:noFill/>
          </a:ln>
        </p:spPr>
      </p:pic>
      <p:sp>
        <p:nvSpPr>
          <p:cNvPr id="156" name="Google Shape;156;p23"/>
          <p:cNvSpPr/>
          <p:nvPr/>
        </p:nvSpPr>
        <p:spPr>
          <a:xfrm>
            <a:off x="8166175" y="3290250"/>
            <a:ext cx="336900" cy="19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23"/>
          <p:cNvSpPr txBox="1"/>
          <p:nvPr/>
        </p:nvSpPr>
        <p:spPr>
          <a:xfrm>
            <a:off x="123400" y="1473875"/>
            <a:ext cx="3647100" cy="1912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ZERO-SHOT ~ 0.5%</a:t>
            </a:r>
            <a:endParaRPr sz="1600">
              <a:solidFill>
                <a:srgbClr val="13294B"/>
              </a:solidFill>
              <a:latin typeface="Calibri"/>
              <a:ea typeface="Calibri"/>
              <a:cs typeface="Calibri"/>
              <a:sym typeface="Calibri"/>
            </a:endParaRPr>
          </a:p>
          <a:p>
            <a:pPr indent="-330200" lvl="0" marL="4572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ZERO-COT, FEW-SHOT, COT, and COT-BAG ~ 0.0%</a:t>
            </a:r>
            <a:endParaRPr sz="1600">
              <a:solidFill>
                <a:srgbClr val="13294B"/>
              </a:solidFill>
              <a:latin typeface="Calibri"/>
              <a:ea typeface="Calibri"/>
              <a:cs typeface="Calibri"/>
              <a:sym typeface="Calibri"/>
            </a:endParaRPr>
          </a:p>
        </p:txBody>
      </p:sp>
      <p:sp>
        <p:nvSpPr>
          <p:cNvPr id="158" name="Google Shape;158;p23"/>
          <p:cNvSpPr/>
          <p:nvPr/>
        </p:nvSpPr>
        <p:spPr>
          <a:xfrm>
            <a:off x="334250" y="922750"/>
            <a:ext cx="2833500" cy="436200"/>
          </a:xfrm>
          <a:prstGeom prst="rect">
            <a:avLst/>
          </a:prstGeom>
          <a:solidFill>
            <a:srgbClr val="1329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Connectivity </a:t>
            </a:r>
            <a:endParaRPr b="1" sz="2000">
              <a:solidFill>
                <a:schemeClr val="lt1"/>
              </a:solidFill>
              <a:latin typeface="Calibri"/>
              <a:ea typeface="Calibri"/>
              <a:cs typeface="Calibri"/>
              <a:sym typeface="Calibri"/>
            </a:endParaRPr>
          </a:p>
        </p:txBody>
      </p:sp>
      <p:sp>
        <p:nvSpPr>
          <p:cNvPr id="159" name="Google Shape;159;p23"/>
          <p:cNvSpPr/>
          <p:nvPr/>
        </p:nvSpPr>
        <p:spPr>
          <a:xfrm>
            <a:off x="3572750" y="933150"/>
            <a:ext cx="4991700" cy="436200"/>
          </a:xfrm>
          <a:prstGeom prst="rect">
            <a:avLst/>
          </a:prstGeom>
          <a:solidFill>
            <a:srgbClr val="1329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Shape of Graph</a:t>
            </a:r>
            <a:endParaRPr b="1" sz="2000">
              <a:solidFill>
                <a:schemeClr val="lt1"/>
              </a:solidFill>
              <a:latin typeface="Calibri"/>
              <a:ea typeface="Calibri"/>
              <a:cs typeface="Calibri"/>
              <a:sym typeface="Calibri"/>
            </a:endParaRPr>
          </a:p>
        </p:txBody>
      </p:sp>
      <p:sp>
        <p:nvSpPr>
          <p:cNvPr id="160" name="Google Shape;160;p23"/>
          <p:cNvSpPr txBox="1"/>
          <p:nvPr/>
        </p:nvSpPr>
        <p:spPr>
          <a:xfrm>
            <a:off x="184400" y="2701625"/>
            <a:ext cx="3213900" cy="4824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LLMs lack a global model of a graph</a:t>
            </a:r>
            <a:endParaRPr b="1" i="1" sz="1600">
              <a:solidFill>
                <a:schemeClr val="dk1"/>
              </a:solidFill>
              <a:latin typeface="Times New Roman"/>
              <a:ea typeface="Times New Roman"/>
              <a:cs typeface="Times New Roman"/>
              <a:sym typeface="Times New Roman"/>
            </a:endParaRPr>
          </a:p>
        </p:txBody>
      </p:sp>
      <p:cxnSp>
        <p:nvCxnSpPr>
          <p:cNvPr id="161" name="Google Shape;161;p23"/>
          <p:cNvCxnSpPr/>
          <p:nvPr/>
        </p:nvCxnSpPr>
        <p:spPr>
          <a:xfrm flipH="1">
            <a:off x="8564450" y="2989525"/>
            <a:ext cx="292500" cy="235800"/>
          </a:xfrm>
          <a:prstGeom prst="straightConnector1">
            <a:avLst/>
          </a:prstGeom>
          <a:noFill/>
          <a:ln cap="flat" cmpd="sng" w="19050">
            <a:solidFill>
              <a:srgbClr val="0000FF"/>
            </a:solidFill>
            <a:prstDash val="solid"/>
            <a:round/>
            <a:headEnd len="med" w="med" type="none"/>
            <a:tailEnd len="med" w="med" type="triangle"/>
          </a:ln>
        </p:spPr>
      </p:cxnSp>
      <p:cxnSp>
        <p:nvCxnSpPr>
          <p:cNvPr id="162" name="Google Shape;162;p23"/>
          <p:cNvCxnSpPr/>
          <p:nvPr/>
        </p:nvCxnSpPr>
        <p:spPr>
          <a:xfrm flipH="1">
            <a:off x="8503075" y="3943525"/>
            <a:ext cx="292500" cy="2358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68" name="Google Shape;168;p24"/>
          <p:cNvSpPr txBox="1"/>
          <p:nvPr/>
        </p:nvSpPr>
        <p:spPr>
          <a:xfrm>
            <a:off x="1013225" y="2571750"/>
            <a:ext cx="2842800" cy="4824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Bigger is (usually) better</a:t>
            </a:r>
            <a:endParaRPr b="1" i="1" sz="1800">
              <a:solidFill>
                <a:schemeClr val="dk1"/>
              </a:solidFill>
              <a:latin typeface="Times New Roman"/>
              <a:ea typeface="Times New Roman"/>
              <a:cs typeface="Times New Roman"/>
              <a:sym typeface="Times New Roman"/>
            </a:endParaRPr>
          </a:p>
        </p:txBody>
      </p:sp>
      <p:sp>
        <p:nvSpPr>
          <p:cNvPr id="169" name="Google Shape;169;p24"/>
          <p:cNvSpPr txBox="1"/>
          <p:nvPr/>
        </p:nvSpPr>
        <p:spPr>
          <a:xfrm>
            <a:off x="4296375" y="1105375"/>
            <a:ext cx="3690000" cy="4824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Different graph shapes confuse LLMs</a:t>
            </a:r>
            <a:endParaRPr b="1" i="1" sz="1800">
              <a:solidFill>
                <a:schemeClr val="dk1"/>
              </a:solidFill>
              <a:latin typeface="Times New Roman"/>
              <a:ea typeface="Times New Roman"/>
              <a:cs typeface="Times New Roman"/>
              <a:sym typeface="Times New Roman"/>
            </a:endParaRPr>
          </a:p>
        </p:txBody>
      </p:sp>
      <p:sp>
        <p:nvSpPr>
          <p:cNvPr id="170" name="Google Shape;170;p24"/>
          <p:cNvSpPr txBox="1"/>
          <p:nvPr/>
        </p:nvSpPr>
        <p:spPr>
          <a:xfrm>
            <a:off x="1013225" y="1105375"/>
            <a:ext cx="2842800" cy="4824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Encoding functions matter</a:t>
            </a:r>
            <a:endParaRPr b="1" i="1" sz="1800">
              <a:solidFill>
                <a:schemeClr val="dk1"/>
              </a:solidFill>
              <a:latin typeface="Times New Roman"/>
              <a:ea typeface="Times New Roman"/>
              <a:cs typeface="Times New Roman"/>
              <a:sym typeface="Times New Roman"/>
            </a:endParaRPr>
          </a:p>
        </p:txBody>
      </p:sp>
      <p:sp>
        <p:nvSpPr>
          <p:cNvPr id="171" name="Google Shape;171;p24"/>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Results wrap up</a:t>
            </a:r>
            <a:endParaRPr b="1" sz="3000">
              <a:solidFill>
                <a:schemeClr val="accent1"/>
              </a:solidFill>
              <a:latin typeface="Georgia"/>
              <a:ea typeface="Georgia"/>
              <a:cs typeface="Georgia"/>
              <a:sym typeface="Georgia"/>
            </a:endParaRPr>
          </a:p>
        </p:txBody>
      </p:sp>
      <p:sp>
        <p:nvSpPr>
          <p:cNvPr id="172" name="Google Shape;172;p24"/>
          <p:cNvSpPr/>
          <p:nvPr/>
        </p:nvSpPr>
        <p:spPr>
          <a:xfrm>
            <a:off x="1013225" y="1587775"/>
            <a:ext cx="2842800" cy="78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Provide more contextual text information</a:t>
            </a:r>
            <a:endParaRPr sz="1600">
              <a:latin typeface="Calibri"/>
              <a:ea typeface="Calibri"/>
              <a:cs typeface="Calibri"/>
              <a:sym typeface="Calibri"/>
            </a:endParaRPr>
          </a:p>
        </p:txBody>
      </p:sp>
      <p:sp>
        <p:nvSpPr>
          <p:cNvPr id="173" name="Google Shape;173;p24"/>
          <p:cNvSpPr/>
          <p:nvPr/>
        </p:nvSpPr>
        <p:spPr>
          <a:xfrm>
            <a:off x="1013225" y="3054150"/>
            <a:ext cx="2842800" cy="78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Better capability of reasoning</a:t>
            </a:r>
            <a:endParaRPr sz="1600">
              <a:latin typeface="Calibri"/>
              <a:ea typeface="Calibri"/>
              <a:cs typeface="Calibri"/>
              <a:sym typeface="Calibri"/>
            </a:endParaRPr>
          </a:p>
        </p:txBody>
      </p:sp>
      <p:sp>
        <p:nvSpPr>
          <p:cNvPr id="174" name="Google Shape;174;p24"/>
          <p:cNvSpPr/>
          <p:nvPr/>
        </p:nvSpPr>
        <p:spPr>
          <a:xfrm>
            <a:off x="4296375" y="1587775"/>
            <a:ext cx="3690000" cy="780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Show LLMs’ preferences</a:t>
            </a:r>
            <a:endParaRPr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0" name="Google Shape;180;p25"/>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Limitations</a:t>
            </a:r>
            <a:endParaRPr b="1" sz="3000">
              <a:solidFill>
                <a:schemeClr val="accent1"/>
              </a:solidFill>
              <a:latin typeface="Georgia"/>
              <a:ea typeface="Georgia"/>
              <a:cs typeface="Georgia"/>
              <a:sym typeface="Georgia"/>
            </a:endParaRPr>
          </a:p>
        </p:txBody>
      </p:sp>
      <p:sp>
        <p:nvSpPr>
          <p:cNvPr id="181" name="Google Shape;181;p25"/>
          <p:cNvSpPr txBox="1"/>
          <p:nvPr/>
        </p:nvSpPr>
        <p:spPr>
          <a:xfrm>
            <a:off x="530675" y="955225"/>
            <a:ext cx="7086600" cy="23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Focus on </a:t>
            </a:r>
            <a:r>
              <a:rPr b="1" lang="en" sz="1800">
                <a:solidFill>
                  <a:srgbClr val="13294B"/>
                </a:solidFill>
                <a:latin typeface="Calibri"/>
                <a:ea typeface="Calibri"/>
                <a:cs typeface="Calibri"/>
                <a:sym typeface="Calibri"/>
              </a:rPr>
              <a:t>basic graph tasks</a:t>
            </a:r>
            <a:endParaRPr b="1"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Lacking study on how to choose optimal encoding/prompting </a:t>
            </a:r>
            <a:r>
              <a:rPr b="1" lang="en" sz="1800">
                <a:solidFill>
                  <a:srgbClr val="13294B"/>
                </a:solidFill>
                <a:latin typeface="Calibri"/>
                <a:ea typeface="Calibri"/>
                <a:cs typeface="Calibri"/>
                <a:sym typeface="Calibri"/>
              </a:rPr>
              <a:t>automatically</a:t>
            </a:r>
            <a:endParaRPr b="1"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Scalability</a:t>
            </a:r>
            <a:endParaRPr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How to encode super large graphs?</a:t>
            </a:r>
            <a:endParaRPr sz="1600">
              <a:solidFill>
                <a:srgbClr val="13294B"/>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Conclusions</a:t>
            </a:r>
            <a:endParaRPr b="1" sz="3000">
              <a:solidFill>
                <a:schemeClr val="accent1"/>
              </a:solidFill>
              <a:latin typeface="Georgia"/>
              <a:ea typeface="Georgia"/>
              <a:cs typeface="Georgia"/>
              <a:sym typeface="Georgia"/>
            </a:endParaRPr>
          </a:p>
        </p:txBody>
      </p:sp>
      <p:sp>
        <p:nvSpPr>
          <p:cNvPr id="187" name="Google Shape;187;p26"/>
          <p:cNvSpPr txBox="1"/>
          <p:nvPr/>
        </p:nvSpPr>
        <p:spPr>
          <a:xfrm>
            <a:off x="530675" y="955225"/>
            <a:ext cx="7086600" cy="232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Multiple factors have impact on LLM performance</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Graph encoding/prompting</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Graph structure</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Model capacity</a:t>
            </a:r>
            <a:endParaRPr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It is crucial for LLMs to have enough </a:t>
            </a:r>
            <a:r>
              <a:rPr b="1" lang="en" sz="1800">
                <a:solidFill>
                  <a:srgbClr val="13294B"/>
                </a:solidFill>
                <a:latin typeface="Calibri"/>
                <a:ea typeface="Calibri"/>
                <a:cs typeface="Calibri"/>
                <a:sym typeface="Calibri"/>
              </a:rPr>
              <a:t>contextual information</a:t>
            </a:r>
            <a:endParaRPr sz="1800">
              <a:solidFill>
                <a:srgbClr val="13294B"/>
              </a:solidFill>
              <a:latin typeface="Calibri"/>
              <a:ea typeface="Calibri"/>
              <a:cs typeface="Calibri"/>
              <a:sym typeface="Calibri"/>
            </a:endParaRPr>
          </a:p>
        </p:txBody>
      </p:sp>
      <p:sp>
        <p:nvSpPr>
          <p:cNvPr id="188" name="Google Shape;188;p26"/>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9"/>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SzPts val="990"/>
              <a:buNone/>
            </a:pPr>
            <a:r>
              <a:rPr lang="en" sz="2700"/>
              <a:t>Talk Like a Graph: </a:t>
            </a:r>
            <a:br>
              <a:rPr lang="en" sz="2700"/>
            </a:br>
            <a:r>
              <a:rPr lang="en" sz="2700"/>
              <a:t>Encoding Graphs for Large Language Models</a:t>
            </a:r>
            <a:endParaRPr sz="2700"/>
          </a:p>
        </p:txBody>
      </p:sp>
      <p:sp>
        <p:nvSpPr>
          <p:cNvPr id="42" name="Google Shape;42;p9"/>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l">
              <a:lnSpc>
                <a:spcPct val="100000"/>
              </a:lnSpc>
              <a:spcBef>
                <a:spcPts val="800"/>
              </a:spcBef>
              <a:spcAft>
                <a:spcPts val="0"/>
              </a:spcAft>
              <a:buNone/>
            </a:pPr>
            <a:r>
              <a:rPr lang="en" sz="2000"/>
              <a:t>Kai-Siang Wang</a:t>
            </a:r>
            <a:endParaRPr sz="2000"/>
          </a:p>
          <a:p>
            <a:pPr indent="0" lvl="0" marL="0" rtl="0" algn="l">
              <a:lnSpc>
                <a:spcPct val="100000"/>
              </a:lnSpc>
              <a:spcBef>
                <a:spcPts val="800"/>
              </a:spcBef>
              <a:spcAft>
                <a:spcPts val="0"/>
              </a:spcAft>
              <a:buNone/>
            </a:pPr>
            <a:r>
              <a:rPr lang="en" sz="2000"/>
              <a:t>Nov 6 2024</a:t>
            </a:r>
            <a:endParaRPr sz="2000"/>
          </a:p>
        </p:txBody>
      </p:sp>
      <p:sp>
        <p:nvSpPr>
          <p:cNvPr id="43" name="Google Shape;43;p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SzPts val="990"/>
              <a:buNone/>
            </a:pPr>
            <a:r>
              <a:rPr lang="en" sz="2700"/>
              <a:t>NetLLM: Adapting Large Language Model for Networking</a:t>
            </a:r>
            <a:endParaRPr sz="2700"/>
          </a:p>
        </p:txBody>
      </p:sp>
      <p:sp>
        <p:nvSpPr>
          <p:cNvPr id="194" name="Google Shape;194;p27"/>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l">
              <a:lnSpc>
                <a:spcPct val="100000"/>
              </a:lnSpc>
              <a:spcBef>
                <a:spcPts val="800"/>
              </a:spcBef>
              <a:spcAft>
                <a:spcPts val="0"/>
              </a:spcAft>
              <a:buNone/>
            </a:pPr>
            <a:r>
              <a:rPr lang="en" sz="2000"/>
              <a:t>Gabriella Xue and Hanting Liang</a:t>
            </a:r>
            <a:endParaRPr sz="2000"/>
          </a:p>
          <a:p>
            <a:pPr indent="0" lvl="0" marL="0" rtl="0" algn="l">
              <a:lnSpc>
                <a:spcPct val="100000"/>
              </a:lnSpc>
              <a:spcBef>
                <a:spcPts val="800"/>
              </a:spcBef>
              <a:spcAft>
                <a:spcPts val="0"/>
              </a:spcAft>
              <a:buNone/>
            </a:pPr>
            <a:r>
              <a:rPr lang="en" sz="2000"/>
              <a:t>Nov 6 2024</a:t>
            </a:r>
            <a:endParaRPr sz="2000"/>
          </a:p>
        </p:txBody>
      </p:sp>
      <p:sp>
        <p:nvSpPr>
          <p:cNvPr id="195" name="Google Shape;195;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Deep Learning in Networking</a:t>
            </a:r>
            <a:endParaRPr b="1" sz="3000">
              <a:solidFill>
                <a:schemeClr val="accent1"/>
              </a:solidFill>
              <a:latin typeface="Georgia"/>
              <a:ea typeface="Georgia"/>
              <a:cs typeface="Georgia"/>
              <a:sym typeface="Georgia"/>
            </a:endParaRPr>
          </a:p>
        </p:txBody>
      </p:sp>
      <p:sp>
        <p:nvSpPr>
          <p:cNvPr id="201" name="Google Shape;201;p28"/>
          <p:cNvSpPr txBox="1"/>
          <p:nvPr/>
        </p:nvSpPr>
        <p:spPr>
          <a:xfrm>
            <a:off x="535150" y="981950"/>
            <a:ext cx="54165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3294B"/>
                </a:solidFill>
                <a:latin typeface="Calibri"/>
                <a:ea typeface="Calibri"/>
                <a:cs typeface="Calibri"/>
                <a:sym typeface="Calibri"/>
              </a:rPr>
              <a:t>DL has been used to solve complex </a:t>
            </a:r>
            <a:r>
              <a:rPr b="1" lang="en" sz="2100">
                <a:solidFill>
                  <a:srgbClr val="980000"/>
                </a:solidFill>
                <a:latin typeface="Calibri"/>
                <a:ea typeface="Calibri"/>
                <a:cs typeface="Calibri"/>
                <a:sym typeface="Calibri"/>
              </a:rPr>
              <a:t>prediction</a:t>
            </a:r>
            <a:r>
              <a:rPr b="1" lang="en" sz="2100">
                <a:solidFill>
                  <a:srgbClr val="980000"/>
                </a:solidFill>
                <a:latin typeface="Calibri"/>
                <a:ea typeface="Calibri"/>
                <a:cs typeface="Calibri"/>
                <a:sym typeface="Calibri"/>
              </a:rPr>
              <a:t> and decision-making tasks</a:t>
            </a:r>
            <a:r>
              <a:rPr lang="en" sz="2100">
                <a:solidFill>
                  <a:srgbClr val="13294B"/>
                </a:solidFill>
                <a:latin typeface="Calibri"/>
                <a:ea typeface="Calibri"/>
                <a:cs typeface="Calibri"/>
                <a:sym typeface="Calibri"/>
              </a:rPr>
              <a:t> in networking</a:t>
            </a:r>
            <a:endParaRPr sz="2100">
              <a:solidFill>
                <a:srgbClr val="13294B"/>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202" name="Google Shape;202;p28"/>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3" name="Google Shape;203;p28"/>
          <p:cNvPicPr preferRelativeResize="0"/>
          <p:nvPr/>
        </p:nvPicPr>
        <p:blipFill>
          <a:blip r:embed="rId3">
            <a:alphaModFix/>
          </a:blip>
          <a:stretch>
            <a:fillRect/>
          </a:stretch>
        </p:blipFill>
        <p:spPr>
          <a:xfrm>
            <a:off x="6362175" y="881900"/>
            <a:ext cx="2289475" cy="3072724"/>
          </a:xfrm>
          <a:prstGeom prst="rect">
            <a:avLst/>
          </a:prstGeom>
          <a:noFill/>
          <a:ln>
            <a:noFill/>
          </a:ln>
        </p:spPr>
      </p:pic>
      <p:sp>
        <p:nvSpPr>
          <p:cNvPr id="204" name="Google Shape;204;p28"/>
          <p:cNvSpPr txBox="1"/>
          <p:nvPr/>
        </p:nvSpPr>
        <p:spPr>
          <a:xfrm>
            <a:off x="535150" y="1776825"/>
            <a:ext cx="5826900" cy="2462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13294B"/>
              </a:buClr>
              <a:buSzPts val="1900"/>
              <a:buFont typeface="Calibri"/>
              <a:buChar char="●"/>
            </a:pPr>
            <a:r>
              <a:rPr lang="en" sz="1900">
                <a:solidFill>
                  <a:srgbClr val="13294B"/>
                </a:solidFill>
                <a:latin typeface="Calibri"/>
                <a:ea typeface="Calibri"/>
                <a:cs typeface="Calibri"/>
                <a:sym typeface="Calibri"/>
              </a:rPr>
              <a:t>Prediction tasks</a:t>
            </a:r>
            <a:endParaRPr sz="19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Traffic classification (WWW ’22)</a:t>
            </a:r>
            <a:endParaRPr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Bandwidth prediction (NSDI ’20)</a:t>
            </a:r>
            <a:endParaRPr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Viewport prediction (TPAMI ’22)</a:t>
            </a:r>
            <a:endParaRPr sz="1700">
              <a:solidFill>
                <a:srgbClr val="13294B"/>
              </a:solidFill>
              <a:latin typeface="Calibri"/>
              <a:ea typeface="Calibri"/>
              <a:cs typeface="Calibri"/>
              <a:sym typeface="Calibri"/>
            </a:endParaRPr>
          </a:p>
          <a:p>
            <a:pPr indent="-349250" lvl="0" marL="457200" rtl="0" algn="l">
              <a:spcBef>
                <a:spcPts val="0"/>
              </a:spcBef>
              <a:spcAft>
                <a:spcPts val="0"/>
              </a:spcAft>
              <a:buClr>
                <a:srgbClr val="13294B"/>
              </a:buClr>
              <a:buSzPts val="1900"/>
              <a:buFont typeface="Calibri"/>
              <a:buChar char="●"/>
            </a:pPr>
            <a:r>
              <a:rPr lang="en" sz="1900">
                <a:solidFill>
                  <a:srgbClr val="13294B"/>
                </a:solidFill>
                <a:latin typeface="Calibri"/>
                <a:ea typeface="Calibri"/>
                <a:cs typeface="Calibri"/>
                <a:sym typeface="Calibri"/>
              </a:rPr>
              <a:t>Decision-making tasks</a:t>
            </a:r>
            <a:endParaRPr sz="19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Congestion control (SIGCOMM ’20, ’23)</a:t>
            </a:r>
            <a:endParaRPr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Adaptive bitrate streaming (SIGCOMM ’17, ’22)</a:t>
            </a:r>
            <a:endParaRPr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Cloud cluster job scheduling (SIGCOMM ’19)</a:t>
            </a:r>
            <a:endParaRPr sz="1700">
              <a:solidFill>
                <a:srgbClr val="13294B"/>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10" name="Google Shape;210;p29"/>
          <p:cNvSpPr txBox="1"/>
          <p:nvPr/>
        </p:nvSpPr>
        <p:spPr>
          <a:xfrm>
            <a:off x="513750" y="750575"/>
            <a:ext cx="81165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The success of DL-based algorithms heavily relies on </a:t>
            </a:r>
            <a:r>
              <a:rPr b="1" lang="en" sz="2100">
                <a:solidFill>
                  <a:srgbClr val="980000"/>
                </a:solidFill>
                <a:latin typeface="Calibri"/>
                <a:ea typeface="Calibri"/>
                <a:cs typeface="Calibri"/>
                <a:sym typeface="Calibri"/>
              </a:rPr>
              <a:t>the manual design of black-box DNNs</a:t>
            </a:r>
            <a:endParaRPr b="1" sz="2100">
              <a:solidFill>
                <a:srgbClr val="980000"/>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Trial-and-error design manner </a:t>
            </a:r>
            <a:endParaRPr sz="2100">
              <a:solidFill>
                <a:srgbClr val="13294B"/>
              </a:solidFill>
              <a:latin typeface="Calibri"/>
              <a:ea typeface="Calibri"/>
              <a:cs typeface="Calibri"/>
              <a:sym typeface="Calibri"/>
            </a:endParaRPr>
          </a:p>
        </p:txBody>
      </p:sp>
      <p:pic>
        <p:nvPicPr>
          <p:cNvPr id="211" name="Google Shape;211;p29"/>
          <p:cNvPicPr preferRelativeResize="0"/>
          <p:nvPr/>
        </p:nvPicPr>
        <p:blipFill>
          <a:blip r:embed="rId3">
            <a:alphaModFix/>
          </a:blip>
          <a:stretch>
            <a:fillRect/>
          </a:stretch>
        </p:blipFill>
        <p:spPr>
          <a:xfrm>
            <a:off x="1682975" y="2179873"/>
            <a:ext cx="5952126" cy="1004800"/>
          </a:xfrm>
          <a:prstGeom prst="rect">
            <a:avLst/>
          </a:prstGeom>
          <a:noFill/>
          <a:ln>
            <a:noFill/>
          </a:ln>
        </p:spPr>
      </p:pic>
      <p:sp>
        <p:nvSpPr>
          <p:cNvPr id="212" name="Google Shape;212;p29"/>
          <p:cNvSpPr txBox="1"/>
          <p:nvPr/>
        </p:nvSpPr>
        <p:spPr>
          <a:xfrm>
            <a:off x="256763" y="177275"/>
            <a:ext cx="87561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Limitation #1: Labor-intensive model engineering</a:t>
            </a:r>
            <a:endParaRPr b="1" sz="2600">
              <a:solidFill>
                <a:schemeClr val="accent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30"/>
          <p:cNvSpPr txBox="1"/>
          <p:nvPr/>
        </p:nvSpPr>
        <p:spPr>
          <a:xfrm>
            <a:off x="513750" y="750575"/>
            <a:ext cx="81165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The success of DL-based algorithms heavily relies on </a:t>
            </a:r>
            <a:r>
              <a:rPr b="1" lang="en" sz="2100">
                <a:solidFill>
                  <a:srgbClr val="980000"/>
                </a:solidFill>
                <a:latin typeface="Calibri"/>
                <a:ea typeface="Calibri"/>
                <a:cs typeface="Calibri"/>
                <a:sym typeface="Calibri"/>
              </a:rPr>
              <a:t>the manual design of black-box DNNs</a:t>
            </a:r>
            <a:endParaRPr b="1" sz="2100">
              <a:solidFill>
                <a:srgbClr val="980000"/>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Trial-and-error design manner </a:t>
            </a:r>
            <a:endParaRPr sz="2100">
              <a:solidFill>
                <a:srgbClr val="13294B"/>
              </a:solidFill>
              <a:latin typeface="Calibri"/>
              <a:ea typeface="Calibri"/>
              <a:cs typeface="Calibri"/>
              <a:sym typeface="Calibri"/>
            </a:endParaRPr>
          </a:p>
        </p:txBody>
      </p:sp>
      <p:pic>
        <p:nvPicPr>
          <p:cNvPr id="219" name="Google Shape;219;p30"/>
          <p:cNvPicPr preferRelativeResize="0"/>
          <p:nvPr/>
        </p:nvPicPr>
        <p:blipFill>
          <a:blip r:embed="rId3">
            <a:alphaModFix/>
          </a:blip>
          <a:stretch>
            <a:fillRect/>
          </a:stretch>
        </p:blipFill>
        <p:spPr>
          <a:xfrm>
            <a:off x="1682975" y="2179873"/>
            <a:ext cx="5952126" cy="1004800"/>
          </a:xfrm>
          <a:prstGeom prst="rect">
            <a:avLst/>
          </a:prstGeom>
          <a:noFill/>
          <a:ln>
            <a:noFill/>
          </a:ln>
        </p:spPr>
      </p:pic>
      <p:pic>
        <p:nvPicPr>
          <p:cNvPr id="220" name="Google Shape;220;p30"/>
          <p:cNvPicPr preferRelativeResize="0"/>
          <p:nvPr/>
        </p:nvPicPr>
        <p:blipFill rotWithShape="1">
          <a:blip r:embed="rId4">
            <a:alphaModFix/>
          </a:blip>
          <a:srcRect b="0" l="0" r="0" t="46015"/>
          <a:stretch/>
        </p:blipFill>
        <p:spPr>
          <a:xfrm>
            <a:off x="1269900" y="3068000"/>
            <a:ext cx="6518825" cy="1084450"/>
          </a:xfrm>
          <a:prstGeom prst="rect">
            <a:avLst/>
          </a:prstGeom>
          <a:noFill/>
          <a:ln>
            <a:noFill/>
          </a:ln>
        </p:spPr>
      </p:pic>
      <p:sp>
        <p:nvSpPr>
          <p:cNvPr id="221" name="Google Shape;221;p30"/>
          <p:cNvSpPr txBox="1"/>
          <p:nvPr/>
        </p:nvSpPr>
        <p:spPr>
          <a:xfrm>
            <a:off x="256763" y="177275"/>
            <a:ext cx="87561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Limitation #1: Labor-intensive model engineering</a:t>
            </a:r>
            <a:endParaRPr b="1" sz="2600">
              <a:solidFill>
                <a:schemeClr val="accent1"/>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1"/>
          <p:cNvSpPr txBox="1"/>
          <p:nvPr/>
        </p:nvSpPr>
        <p:spPr>
          <a:xfrm>
            <a:off x="256763" y="177275"/>
            <a:ext cx="87561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Limitation</a:t>
            </a:r>
            <a:r>
              <a:rPr b="1" lang="en" sz="2600">
                <a:solidFill>
                  <a:schemeClr val="accent1"/>
                </a:solidFill>
                <a:latin typeface="Georgia"/>
                <a:ea typeface="Georgia"/>
                <a:cs typeface="Georgia"/>
                <a:sym typeface="Georgia"/>
              </a:rPr>
              <a:t> #1: Labor-intensive model engineering</a:t>
            </a:r>
            <a:endParaRPr b="1" sz="2600">
              <a:solidFill>
                <a:schemeClr val="accent1"/>
              </a:solidFill>
              <a:latin typeface="Georgia"/>
              <a:ea typeface="Georgia"/>
              <a:cs typeface="Georgia"/>
              <a:sym typeface="Georgia"/>
            </a:endParaRPr>
          </a:p>
        </p:txBody>
      </p:sp>
      <p:sp>
        <p:nvSpPr>
          <p:cNvPr id="228" name="Google Shape;228;p31"/>
          <p:cNvSpPr txBox="1"/>
          <p:nvPr/>
        </p:nvSpPr>
        <p:spPr>
          <a:xfrm>
            <a:off x="513750" y="750575"/>
            <a:ext cx="8116500" cy="1460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The success of DL-based algorithms heavily relies on </a:t>
            </a:r>
            <a:r>
              <a:rPr b="1" lang="en" sz="2100">
                <a:solidFill>
                  <a:srgbClr val="980000"/>
                </a:solidFill>
                <a:latin typeface="Calibri"/>
                <a:ea typeface="Calibri"/>
                <a:cs typeface="Calibri"/>
                <a:sym typeface="Calibri"/>
              </a:rPr>
              <a:t>the manual design of black-box DNNs</a:t>
            </a:r>
            <a:endParaRPr b="1" sz="2100">
              <a:solidFill>
                <a:srgbClr val="980000"/>
              </a:solidFill>
              <a:latin typeface="Calibri"/>
              <a:ea typeface="Calibri"/>
              <a:cs typeface="Calibri"/>
              <a:sym typeface="Calibri"/>
            </a:endParaRPr>
          </a:p>
          <a:p>
            <a:pPr indent="-361950" lvl="1" marL="914400" rtl="0" algn="l">
              <a:spcBef>
                <a:spcPts val="0"/>
              </a:spcBef>
              <a:spcAft>
                <a:spcPts val="0"/>
              </a:spcAft>
              <a:buClr>
                <a:srgbClr val="B7B7B7"/>
              </a:buClr>
              <a:buSzPts val="2100"/>
              <a:buFont typeface="Calibri"/>
              <a:buChar char="○"/>
            </a:pPr>
            <a:r>
              <a:rPr lang="en" sz="2100">
                <a:solidFill>
                  <a:srgbClr val="B7B7B7"/>
                </a:solidFill>
                <a:latin typeface="Calibri"/>
                <a:ea typeface="Calibri"/>
                <a:cs typeface="Calibri"/>
                <a:sym typeface="Calibri"/>
              </a:rPr>
              <a:t>Trial-and-error design manner</a:t>
            </a:r>
            <a:endParaRPr sz="2100">
              <a:solidFill>
                <a:srgbClr val="B7B7B7"/>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Hard to</a:t>
            </a:r>
            <a:r>
              <a:rPr lang="en" sz="2100">
                <a:solidFill>
                  <a:srgbClr val="13294B"/>
                </a:solidFill>
                <a:latin typeface="Calibri"/>
                <a:ea typeface="Calibri"/>
                <a:cs typeface="Calibri"/>
                <a:sym typeface="Calibri"/>
              </a:rPr>
              <a:t> share across tasks</a:t>
            </a:r>
            <a:endParaRPr sz="2100">
              <a:solidFill>
                <a:srgbClr val="13294B"/>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pic>
        <p:nvPicPr>
          <p:cNvPr id="229" name="Google Shape;229;p31"/>
          <p:cNvPicPr preferRelativeResize="0"/>
          <p:nvPr/>
        </p:nvPicPr>
        <p:blipFill>
          <a:blip r:embed="rId3">
            <a:alphaModFix/>
          </a:blip>
          <a:stretch>
            <a:fillRect/>
          </a:stretch>
        </p:blipFill>
        <p:spPr>
          <a:xfrm>
            <a:off x="1151288" y="2356700"/>
            <a:ext cx="6841425" cy="1743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Limitation</a:t>
            </a:r>
            <a:r>
              <a:rPr b="1" lang="en" sz="2600">
                <a:solidFill>
                  <a:schemeClr val="accent1"/>
                </a:solidFill>
                <a:latin typeface="Georgia"/>
                <a:ea typeface="Georgia"/>
                <a:cs typeface="Georgia"/>
                <a:sym typeface="Georgia"/>
              </a:rPr>
              <a:t> #2: Poor generalization</a:t>
            </a:r>
            <a:endParaRPr b="1" sz="2600">
              <a:solidFill>
                <a:schemeClr val="accent1"/>
              </a:solidFill>
              <a:latin typeface="Georgia"/>
              <a:ea typeface="Georgia"/>
              <a:cs typeface="Georgia"/>
              <a:sym typeface="Georgia"/>
            </a:endParaRPr>
          </a:p>
        </p:txBody>
      </p:sp>
      <p:sp>
        <p:nvSpPr>
          <p:cNvPr id="236" name="Google Shape;236;p32"/>
          <p:cNvSpPr txBox="1"/>
          <p:nvPr/>
        </p:nvSpPr>
        <p:spPr>
          <a:xfrm>
            <a:off x="513750" y="750575"/>
            <a:ext cx="8116500" cy="852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Calibri"/>
              <a:buChar char="●"/>
            </a:pPr>
            <a:r>
              <a:rPr lang="en" sz="2100">
                <a:latin typeface="Calibri"/>
                <a:ea typeface="Calibri"/>
                <a:cs typeface="Calibri"/>
                <a:sym typeface="Calibri"/>
              </a:rPr>
              <a:t>DL-based algorithms tend to achieve </a:t>
            </a:r>
            <a:r>
              <a:rPr b="1" lang="en" sz="2100">
                <a:solidFill>
                  <a:srgbClr val="980000"/>
                </a:solidFill>
                <a:latin typeface="Calibri"/>
                <a:ea typeface="Calibri"/>
                <a:cs typeface="Calibri"/>
                <a:sym typeface="Calibri"/>
              </a:rPr>
              <a:t>poor generalization on unseen data distributions or environments</a:t>
            </a:r>
            <a:endParaRPr sz="2100">
              <a:solidFill>
                <a:srgbClr val="13294B"/>
              </a:solidFill>
              <a:latin typeface="Calibri"/>
              <a:ea typeface="Calibri"/>
              <a:cs typeface="Calibri"/>
              <a:sym typeface="Calibri"/>
            </a:endParaRPr>
          </a:p>
        </p:txBody>
      </p:sp>
      <p:pic>
        <p:nvPicPr>
          <p:cNvPr id="237" name="Google Shape;237;p32"/>
          <p:cNvPicPr preferRelativeResize="0"/>
          <p:nvPr/>
        </p:nvPicPr>
        <p:blipFill>
          <a:blip r:embed="rId3">
            <a:alphaModFix/>
          </a:blip>
          <a:stretch>
            <a:fillRect/>
          </a:stretch>
        </p:blipFill>
        <p:spPr>
          <a:xfrm>
            <a:off x="1395100" y="1708800"/>
            <a:ext cx="6353801" cy="1194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3"/>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Problem #2: Poor generalization</a:t>
            </a:r>
            <a:endParaRPr b="1" sz="2600">
              <a:solidFill>
                <a:schemeClr val="accent1"/>
              </a:solidFill>
              <a:latin typeface="Georgia"/>
              <a:ea typeface="Georgia"/>
              <a:cs typeface="Georgia"/>
              <a:sym typeface="Georgia"/>
            </a:endParaRPr>
          </a:p>
        </p:txBody>
      </p:sp>
      <p:sp>
        <p:nvSpPr>
          <p:cNvPr id="244" name="Google Shape;244;p33"/>
          <p:cNvSpPr txBox="1"/>
          <p:nvPr/>
        </p:nvSpPr>
        <p:spPr>
          <a:xfrm>
            <a:off x="513750" y="750575"/>
            <a:ext cx="8116500" cy="852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Calibri"/>
              <a:buChar char="●"/>
            </a:pPr>
            <a:r>
              <a:rPr lang="en" sz="2100">
                <a:latin typeface="Calibri"/>
                <a:ea typeface="Calibri"/>
                <a:cs typeface="Calibri"/>
                <a:sym typeface="Calibri"/>
              </a:rPr>
              <a:t>DL-based algorithms tend to achieve </a:t>
            </a:r>
            <a:r>
              <a:rPr b="1" lang="en" sz="2100">
                <a:solidFill>
                  <a:srgbClr val="980000"/>
                </a:solidFill>
                <a:latin typeface="Calibri"/>
                <a:ea typeface="Calibri"/>
                <a:cs typeface="Calibri"/>
                <a:sym typeface="Calibri"/>
              </a:rPr>
              <a:t>poor generalization on unseen data distributions or environments</a:t>
            </a:r>
            <a:endParaRPr sz="2100">
              <a:solidFill>
                <a:srgbClr val="13294B"/>
              </a:solidFill>
              <a:latin typeface="Calibri"/>
              <a:ea typeface="Calibri"/>
              <a:cs typeface="Calibri"/>
              <a:sym typeface="Calibri"/>
            </a:endParaRPr>
          </a:p>
        </p:txBody>
      </p:sp>
      <p:pic>
        <p:nvPicPr>
          <p:cNvPr id="245" name="Google Shape;245;p33"/>
          <p:cNvPicPr preferRelativeResize="0"/>
          <p:nvPr/>
        </p:nvPicPr>
        <p:blipFill>
          <a:blip r:embed="rId3">
            <a:alphaModFix/>
          </a:blip>
          <a:stretch>
            <a:fillRect/>
          </a:stretch>
        </p:blipFill>
        <p:spPr>
          <a:xfrm>
            <a:off x="1395100" y="1708800"/>
            <a:ext cx="6353801" cy="1194950"/>
          </a:xfrm>
          <a:prstGeom prst="rect">
            <a:avLst/>
          </a:prstGeom>
          <a:noFill/>
          <a:ln>
            <a:noFill/>
          </a:ln>
        </p:spPr>
      </p:pic>
      <p:pic>
        <p:nvPicPr>
          <p:cNvPr id="246" name="Google Shape;246;p33"/>
          <p:cNvPicPr preferRelativeResize="0"/>
          <p:nvPr/>
        </p:nvPicPr>
        <p:blipFill>
          <a:blip r:embed="rId4">
            <a:alphaModFix/>
          </a:blip>
          <a:stretch>
            <a:fillRect/>
          </a:stretch>
        </p:blipFill>
        <p:spPr>
          <a:xfrm>
            <a:off x="1395100" y="1708800"/>
            <a:ext cx="6422575" cy="15344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nvSpPr>
        <p:spPr>
          <a:xfrm>
            <a:off x="371025" y="198200"/>
            <a:ext cx="8699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New Opportunities</a:t>
            </a:r>
            <a:endParaRPr b="1" sz="3000">
              <a:solidFill>
                <a:schemeClr val="accent1"/>
              </a:solidFill>
              <a:latin typeface="Georgia"/>
              <a:ea typeface="Georgia"/>
              <a:cs typeface="Georgia"/>
              <a:sym typeface="Georgia"/>
            </a:endParaRPr>
          </a:p>
        </p:txBody>
      </p:sp>
      <p:sp>
        <p:nvSpPr>
          <p:cNvPr id="252" name="Google Shape;252;p34"/>
          <p:cNvSpPr txBox="1"/>
          <p:nvPr/>
        </p:nvSpPr>
        <p:spPr>
          <a:xfrm>
            <a:off x="535150" y="991050"/>
            <a:ext cx="8116500" cy="1234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LLM, e.g., ChatGPT, Falcon and Llama</a:t>
            </a:r>
            <a:endParaRPr sz="2100">
              <a:solidFill>
                <a:srgbClr val="13294B"/>
              </a:solidFill>
              <a:latin typeface="Calibri"/>
              <a:ea typeface="Calibri"/>
              <a:cs typeface="Calibri"/>
              <a:sym typeface="Calibri"/>
            </a:endParaRPr>
          </a:p>
          <a:p>
            <a:pPr indent="-361950" lvl="1" marL="914400" rtl="0" algn="l">
              <a:lnSpc>
                <a:spcPct val="115000"/>
              </a:lnSpc>
              <a:spcBef>
                <a:spcPts val="0"/>
              </a:spcBef>
              <a:spcAft>
                <a:spcPts val="0"/>
              </a:spcAft>
              <a:buClr>
                <a:schemeClr val="dk1"/>
              </a:buClr>
              <a:buSzPts val="2100"/>
              <a:buFont typeface="Calibri"/>
              <a:buChar char="○"/>
            </a:pPr>
            <a:r>
              <a:rPr b="1" lang="en" sz="2100">
                <a:solidFill>
                  <a:schemeClr val="dk1"/>
                </a:solidFill>
                <a:latin typeface="Calibri"/>
                <a:ea typeface="Calibri"/>
                <a:cs typeface="Calibri"/>
                <a:sym typeface="Calibri"/>
              </a:rPr>
              <a:t>Absorb extensive knowledge </a:t>
            </a:r>
            <a:r>
              <a:rPr lang="en" sz="2100">
                <a:solidFill>
                  <a:schemeClr val="dk1"/>
                </a:solidFill>
                <a:latin typeface="Calibri"/>
                <a:ea typeface="Calibri"/>
                <a:cs typeface="Calibri"/>
                <a:sym typeface="Calibri"/>
              </a:rPr>
              <a:t>through large-scale pretraining</a:t>
            </a:r>
            <a:endParaRPr sz="2100">
              <a:solidFill>
                <a:schemeClr val="dk1"/>
              </a:solidFill>
              <a:latin typeface="Calibri"/>
              <a:ea typeface="Calibri"/>
              <a:cs typeface="Calibri"/>
              <a:sym typeface="Calibri"/>
            </a:endParaRPr>
          </a:p>
          <a:p>
            <a:pPr indent="-361950" lvl="1" marL="914400" rtl="0" algn="l">
              <a:lnSpc>
                <a:spcPct val="115000"/>
              </a:lnSpc>
              <a:spcBef>
                <a:spcPts val="0"/>
              </a:spcBef>
              <a:spcAft>
                <a:spcPts val="0"/>
              </a:spcAft>
              <a:buClr>
                <a:schemeClr val="dk1"/>
              </a:buClr>
              <a:buSzPts val="2100"/>
              <a:buFont typeface="Calibri"/>
              <a:buChar char="○"/>
            </a:pPr>
            <a:r>
              <a:rPr b="1" lang="en" sz="2100">
                <a:solidFill>
                  <a:schemeClr val="dk1"/>
                </a:solidFill>
                <a:latin typeface="Calibri"/>
                <a:ea typeface="Calibri"/>
                <a:cs typeface="Calibri"/>
                <a:sym typeface="Calibri"/>
              </a:rPr>
              <a:t>One model for all tasks </a:t>
            </a:r>
            <a:r>
              <a:rPr lang="en" sz="2100">
                <a:solidFill>
                  <a:schemeClr val="dk1"/>
                </a:solidFill>
                <a:latin typeface="Calibri"/>
                <a:ea typeface="Calibri"/>
                <a:cs typeface="Calibri"/>
                <a:sym typeface="Calibri"/>
              </a:rPr>
              <a:t>in NLP</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253" name="Google Shape;253;p34"/>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54" name="Google Shape;254;p34"/>
          <p:cNvSpPr/>
          <p:nvPr/>
        </p:nvSpPr>
        <p:spPr>
          <a:xfrm>
            <a:off x="2523975" y="2687250"/>
            <a:ext cx="3749700" cy="1016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Applicable to other domains </a:t>
            </a:r>
            <a:r>
              <a:rPr b="1" lang="en" sz="1900">
                <a:latin typeface="Calibri"/>
                <a:ea typeface="Calibri"/>
                <a:cs typeface="Calibri"/>
                <a:sym typeface="Calibri"/>
              </a:rPr>
              <a:t>beyond</a:t>
            </a:r>
            <a:r>
              <a:rPr b="1" lang="en" sz="1900">
                <a:latin typeface="Calibri"/>
                <a:ea typeface="Calibri"/>
                <a:cs typeface="Calibri"/>
                <a:sym typeface="Calibri"/>
              </a:rPr>
              <a:t> NLP?</a:t>
            </a:r>
            <a:endParaRPr b="1" sz="19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nvSpPr>
        <p:spPr>
          <a:xfrm>
            <a:off x="444300" y="198200"/>
            <a:ext cx="86181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New Opportunities</a:t>
            </a:r>
            <a:endParaRPr b="1" sz="3000">
              <a:solidFill>
                <a:schemeClr val="accent1"/>
              </a:solidFill>
              <a:latin typeface="Georgia"/>
              <a:ea typeface="Georgia"/>
              <a:cs typeface="Georgia"/>
              <a:sym typeface="Georgia"/>
            </a:endParaRPr>
          </a:p>
        </p:txBody>
      </p:sp>
      <p:sp>
        <p:nvSpPr>
          <p:cNvPr id="260" name="Google Shape;260;p35"/>
          <p:cNvSpPr txBox="1"/>
          <p:nvPr/>
        </p:nvSpPr>
        <p:spPr>
          <a:xfrm>
            <a:off x="535150" y="991050"/>
            <a:ext cx="8116500" cy="12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13294B"/>
                </a:solidFill>
                <a:latin typeface="Calibri"/>
                <a:ea typeface="Calibri"/>
                <a:cs typeface="Calibri"/>
                <a:sym typeface="Calibri"/>
              </a:rPr>
              <a:t>LLM exhibits some </a:t>
            </a:r>
            <a:r>
              <a:rPr b="1" lang="en" sz="2100">
                <a:solidFill>
                  <a:srgbClr val="980000"/>
                </a:solidFill>
                <a:latin typeface="Calibri"/>
                <a:ea typeface="Calibri"/>
                <a:cs typeface="Calibri"/>
                <a:sym typeface="Calibri"/>
              </a:rPr>
              <a:t>emergent abilities</a:t>
            </a:r>
            <a:r>
              <a:rPr lang="en" sz="2100">
                <a:solidFill>
                  <a:srgbClr val="13294B"/>
                </a:solidFill>
                <a:latin typeface="Calibri"/>
                <a:ea typeface="Calibri"/>
                <a:cs typeface="Calibri"/>
                <a:sym typeface="Calibri"/>
              </a:rPr>
              <a:t> and they are proved to be </a:t>
            </a:r>
            <a:r>
              <a:rPr b="1" lang="en" sz="2100">
                <a:solidFill>
                  <a:srgbClr val="980000"/>
                </a:solidFill>
                <a:latin typeface="Calibri"/>
                <a:ea typeface="Calibri"/>
                <a:cs typeface="Calibri"/>
                <a:sym typeface="Calibri"/>
              </a:rPr>
              <a:t>transferable across domains</a:t>
            </a:r>
            <a:r>
              <a:rPr lang="en" sz="2100">
                <a:solidFill>
                  <a:srgbClr val="13294B"/>
                </a:solidFill>
                <a:latin typeface="Calibri"/>
                <a:ea typeface="Calibri"/>
                <a:cs typeface="Calibri"/>
                <a:sym typeface="Calibri"/>
              </a:rPr>
              <a:t>.</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261" name="Google Shape;261;p35"/>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2" name="Google Shape;262;p35"/>
          <p:cNvPicPr preferRelativeResize="0"/>
          <p:nvPr/>
        </p:nvPicPr>
        <p:blipFill>
          <a:blip r:embed="rId3">
            <a:alphaModFix/>
          </a:blip>
          <a:stretch>
            <a:fillRect/>
          </a:stretch>
        </p:blipFill>
        <p:spPr>
          <a:xfrm>
            <a:off x="535150" y="2334400"/>
            <a:ext cx="8255401" cy="17701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268" name="Google Shape;268;p36"/>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69" name="Google Shape;269;p36"/>
          <p:cNvSpPr/>
          <p:nvPr/>
        </p:nvSpPr>
        <p:spPr>
          <a:xfrm>
            <a:off x="1832550" y="1444500"/>
            <a:ext cx="2230200" cy="1261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One model for all</a:t>
            </a:r>
            <a:endParaRPr b="1">
              <a:latin typeface="Calibri"/>
              <a:ea typeface="Calibri"/>
              <a:cs typeface="Calibri"/>
              <a:sym typeface="Calibri"/>
            </a:endParaRPr>
          </a:p>
        </p:txBody>
      </p:sp>
      <p:sp>
        <p:nvSpPr>
          <p:cNvPr id="270" name="Google Shape;270;p36"/>
          <p:cNvSpPr txBox="1"/>
          <p:nvPr/>
        </p:nvSpPr>
        <p:spPr>
          <a:xfrm>
            <a:off x="292675" y="198200"/>
            <a:ext cx="8699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New Opportunities – LLM for Networking</a:t>
            </a:r>
            <a:endParaRPr b="1" sz="3000">
              <a:solidFill>
                <a:schemeClr val="accent1"/>
              </a:solidFill>
              <a:latin typeface="Georgia"/>
              <a:ea typeface="Georgia"/>
              <a:cs typeface="Georgia"/>
              <a:sym typeface="Georgia"/>
            </a:endParaRPr>
          </a:p>
        </p:txBody>
      </p:sp>
      <p:sp>
        <p:nvSpPr>
          <p:cNvPr id="271" name="Google Shape;271;p36"/>
          <p:cNvSpPr/>
          <p:nvPr/>
        </p:nvSpPr>
        <p:spPr>
          <a:xfrm>
            <a:off x="4861900" y="1444500"/>
            <a:ext cx="2152800" cy="1261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Achieve better performance</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Motivation</a:t>
            </a:r>
            <a:endParaRPr b="1" sz="3000">
              <a:solidFill>
                <a:schemeClr val="accent1"/>
              </a:solidFill>
              <a:latin typeface="Georgia"/>
              <a:ea typeface="Georgia"/>
              <a:cs typeface="Georgia"/>
              <a:sym typeface="Georgia"/>
            </a:endParaRPr>
          </a:p>
        </p:txBody>
      </p:sp>
      <p:sp>
        <p:nvSpPr>
          <p:cNvPr id="49" name="Google Shape;49;p10"/>
          <p:cNvSpPr txBox="1"/>
          <p:nvPr/>
        </p:nvSpPr>
        <p:spPr>
          <a:xfrm>
            <a:off x="535150" y="991050"/>
            <a:ext cx="8116500" cy="3161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3294B"/>
              </a:buClr>
              <a:buSzPts val="2000"/>
              <a:buFont typeface="Calibri"/>
              <a:buChar char="●"/>
            </a:pPr>
            <a:r>
              <a:rPr lang="en" sz="2000">
                <a:solidFill>
                  <a:srgbClr val="13294B"/>
                </a:solidFill>
                <a:latin typeface="Calibri"/>
                <a:ea typeface="Calibri"/>
                <a:cs typeface="Calibri"/>
                <a:sym typeface="Calibri"/>
              </a:rPr>
              <a:t>A study paper on LLMs for </a:t>
            </a:r>
            <a:r>
              <a:rPr lang="en" sz="2000">
                <a:solidFill>
                  <a:srgbClr val="13294B"/>
                </a:solidFill>
                <a:latin typeface="Calibri"/>
                <a:ea typeface="Calibri"/>
                <a:cs typeface="Calibri"/>
                <a:sym typeface="Calibri"/>
              </a:rPr>
              <a:t>graphs</a:t>
            </a:r>
            <a:endParaRPr sz="2000">
              <a:solidFill>
                <a:srgbClr val="13294B"/>
              </a:solidFill>
              <a:latin typeface="Calibri"/>
              <a:ea typeface="Calibri"/>
              <a:cs typeface="Calibri"/>
              <a:sym typeface="Calibri"/>
            </a:endParaRPr>
          </a:p>
          <a:p>
            <a:pPr indent="-355600" lvl="0" marL="457200" rtl="0" algn="l">
              <a:spcBef>
                <a:spcPts val="0"/>
              </a:spcBef>
              <a:spcAft>
                <a:spcPts val="0"/>
              </a:spcAft>
              <a:buClr>
                <a:srgbClr val="13294B"/>
              </a:buClr>
              <a:buSzPts val="2000"/>
              <a:buFont typeface="Calibri"/>
              <a:buChar char="●"/>
            </a:pPr>
            <a:r>
              <a:rPr lang="en" sz="2000">
                <a:solidFill>
                  <a:srgbClr val="13294B"/>
                </a:solidFill>
                <a:latin typeface="Calibri"/>
                <a:ea typeface="Calibri"/>
                <a:cs typeface="Calibri"/>
                <a:sym typeface="Calibri"/>
              </a:rPr>
              <a:t>Problems of current LLMs:</a:t>
            </a:r>
            <a:endParaRPr sz="20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Reliance on unstructured text</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Difficult to incorporate ‘fresh’ information</a:t>
            </a:r>
            <a:endParaRPr sz="1800">
              <a:solidFill>
                <a:srgbClr val="13294B"/>
              </a:solidFill>
              <a:latin typeface="Calibri"/>
              <a:ea typeface="Calibri"/>
              <a:cs typeface="Calibri"/>
              <a:sym typeface="Calibri"/>
            </a:endParaRPr>
          </a:p>
          <a:p>
            <a:pPr indent="-355600" lvl="0" marL="457200" rtl="0" algn="l">
              <a:spcBef>
                <a:spcPts val="0"/>
              </a:spcBef>
              <a:spcAft>
                <a:spcPts val="0"/>
              </a:spcAft>
              <a:buClr>
                <a:srgbClr val="13294B"/>
              </a:buClr>
              <a:buSzPts val="2000"/>
              <a:buFont typeface="Calibri"/>
              <a:buChar char="●"/>
            </a:pPr>
            <a:r>
              <a:rPr b="1" lang="en" sz="2000">
                <a:solidFill>
                  <a:srgbClr val="13294B"/>
                </a:solidFill>
                <a:latin typeface="Calibri"/>
                <a:ea typeface="Calibri"/>
                <a:cs typeface="Calibri"/>
                <a:sym typeface="Calibri"/>
              </a:rPr>
              <a:t>Research q</a:t>
            </a:r>
            <a:r>
              <a:rPr b="1" lang="en" sz="2000">
                <a:solidFill>
                  <a:srgbClr val="13294B"/>
                </a:solidFill>
                <a:latin typeface="Calibri"/>
                <a:ea typeface="Calibri"/>
                <a:cs typeface="Calibri"/>
                <a:sym typeface="Calibri"/>
              </a:rPr>
              <a:t>uestion</a:t>
            </a:r>
            <a:r>
              <a:rPr lang="en" sz="2000">
                <a:solidFill>
                  <a:srgbClr val="13294B"/>
                </a:solidFill>
                <a:latin typeface="Calibri"/>
                <a:ea typeface="Calibri"/>
                <a:cs typeface="Calibri"/>
                <a:sym typeface="Calibri"/>
              </a:rPr>
              <a:t>:</a:t>
            </a:r>
            <a:endParaRPr sz="20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LLMs for normal texts are good, but what is the performance on graphs?</a:t>
            </a:r>
            <a:endParaRPr sz="1800">
              <a:solidFill>
                <a:srgbClr val="13294B"/>
              </a:solidFill>
              <a:latin typeface="Calibri"/>
              <a:ea typeface="Calibri"/>
              <a:cs typeface="Calibri"/>
              <a:sym typeface="Calibri"/>
            </a:endParaRPr>
          </a:p>
        </p:txBody>
      </p:sp>
      <p:sp>
        <p:nvSpPr>
          <p:cNvPr id="50" name="Google Shape;50;p1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277" name="Google Shape;277;p37"/>
          <p:cNvSpPr txBox="1"/>
          <p:nvPr/>
        </p:nvSpPr>
        <p:spPr>
          <a:xfrm>
            <a:off x="793075" y="3268300"/>
            <a:ext cx="7699800" cy="9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u="sng">
                <a:solidFill>
                  <a:srgbClr val="13294B"/>
                </a:solidFill>
                <a:latin typeface="Calibri"/>
                <a:ea typeface="Calibri"/>
                <a:cs typeface="Calibri"/>
                <a:sym typeface="Calibri"/>
              </a:rPr>
              <a:t>Key question</a:t>
            </a:r>
            <a:r>
              <a:rPr lang="en" sz="2300">
                <a:solidFill>
                  <a:srgbClr val="13294B"/>
                </a:solidFill>
                <a:latin typeface="Calibri"/>
                <a:ea typeface="Calibri"/>
                <a:cs typeface="Calibri"/>
                <a:sym typeface="Calibri"/>
              </a:rPr>
              <a:t>: Can we embrace the era of LLMs and adapt LLMs to solve various networking tasks efficiently and effectively?</a:t>
            </a:r>
            <a:endParaRPr sz="2300">
              <a:solidFill>
                <a:srgbClr val="13294B"/>
              </a:solidFill>
              <a:latin typeface="Calibri"/>
              <a:ea typeface="Calibri"/>
              <a:cs typeface="Calibri"/>
              <a:sym typeface="Calibri"/>
            </a:endParaRPr>
          </a:p>
        </p:txBody>
      </p:sp>
      <p:sp>
        <p:nvSpPr>
          <p:cNvPr id="278" name="Google Shape;278;p37"/>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79" name="Google Shape;279;p37"/>
          <p:cNvSpPr/>
          <p:nvPr/>
        </p:nvSpPr>
        <p:spPr>
          <a:xfrm>
            <a:off x="1832550" y="1444500"/>
            <a:ext cx="2230200" cy="1261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One model for all</a:t>
            </a:r>
            <a:endParaRPr b="1">
              <a:latin typeface="Calibri"/>
              <a:ea typeface="Calibri"/>
              <a:cs typeface="Calibri"/>
              <a:sym typeface="Calibri"/>
            </a:endParaRPr>
          </a:p>
        </p:txBody>
      </p:sp>
      <p:sp>
        <p:nvSpPr>
          <p:cNvPr id="280" name="Google Shape;280;p37"/>
          <p:cNvSpPr txBox="1"/>
          <p:nvPr/>
        </p:nvSpPr>
        <p:spPr>
          <a:xfrm>
            <a:off x="351475" y="198200"/>
            <a:ext cx="85830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New Opportunities – LLM for Networking</a:t>
            </a:r>
            <a:endParaRPr b="1" sz="3000">
              <a:solidFill>
                <a:schemeClr val="accent1"/>
              </a:solidFill>
              <a:latin typeface="Georgia"/>
              <a:ea typeface="Georgia"/>
              <a:cs typeface="Georgia"/>
              <a:sym typeface="Georgia"/>
            </a:endParaRPr>
          </a:p>
        </p:txBody>
      </p:sp>
      <p:sp>
        <p:nvSpPr>
          <p:cNvPr id="281" name="Google Shape;281;p37"/>
          <p:cNvSpPr/>
          <p:nvPr/>
        </p:nvSpPr>
        <p:spPr>
          <a:xfrm>
            <a:off x="4861900" y="1444500"/>
            <a:ext cx="2152800" cy="1261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Achieve better performance</a:t>
            </a:r>
            <a:endParaRPr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Challenge #1: Large input modality gap</a:t>
            </a:r>
            <a:endParaRPr b="1" sz="2800">
              <a:solidFill>
                <a:schemeClr val="accent1"/>
              </a:solidFill>
              <a:latin typeface="Georgia"/>
              <a:ea typeface="Georgia"/>
              <a:cs typeface="Georgia"/>
              <a:sym typeface="Georgia"/>
            </a:endParaRPr>
          </a:p>
        </p:txBody>
      </p:sp>
      <p:sp>
        <p:nvSpPr>
          <p:cNvPr id="287" name="Google Shape;287;p38"/>
          <p:cNvSpPr txBox="1"/>
          <p:nvPr/>
        </p:nvSpPr>
        <p:spPr>
          <a:xfrm>
            <a:off x="535150" y="991050"/>
            <a:ext cx="51090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Large input modality gap</a:t>
            </a:r>
            <a:endParaRPr sz="2100">
              <a:solidFill>
                <a:srgbClr val="13294B"/>
              </a:solidFill>
              <a:latin typeface="Calibri"/>
              <a:ea typeface="Calibri"/>
              <a:cs typeface="Calibri"/>
              <a:sym typeface="Calibri"/>
            </a:endParaRPr>
          </a:p>
          <a:p>
            <a:pPr indent="-355600" lvl="1" marL="914400" rtl="0" algn="l">
              <a:spcBef>
                <a:spcPts val="0"/>
              </a:spcBef>
              <a:spcAft>
                <a:spcPts val="0"/>
              </a:spcAft>
              <a:buClr>
                <a:srgbClr val="13294B"/>
              </a:buClr>
              <a:buSzPts val="2000"/>
              <a:buFont typeface="Calibri"/>
              <a:buChar char="○"/>
            </a:pPr>
            <a:r>
              <a:rPr lang="en" sz="2000">
                <a:solidFill>
                  <a:srgbClr val="13294B"/>
                </a:solidFill>
                <a:latin typeface="Calibri"/>
                <a:ea typeface="Calibri"/>
                <a:cs typeface="Calibri"/>
                <a:sym typeface="Calibri"/>
              </a:rPr>
              <a:t>Different networking tasks have different input information of </a:t>
            </a:r>
            <a:r>
              <a:rPr b="1" lang="en" sz="2000">
                <a:solidFill>
                  <a:srgbClr val="980000"/>
                </a:solidFill>
                <a:latin typeface="Calibri"/>
                <a:ea typeface="Calibri"/>
                <a:cs typeface="Calibri"/>
                <a:sym typeface="Calibri"/>
              </a:rPr>
              <a:t>diverse modalities</a:t>
            </a:r>
            <a:endParaRPr b="1" sz="2000">
              <a:solidFill>
                <a:srgbClr val="980000"/>
              </a:solidFill>
              <a:latin typeface="Calibri"/>
              <a:ea typeface="Calibri"/>
              <a:cs typeface="Calibri"/>
              <a:sym typeface="Calibri"/>
            </a:endParaRPr>
          </a:p>
          <a:p>
            <a:pPr indent="-355600" lvl="1" marL="914400" rtl="0" algn="l">
              <a:spcBef>
                <a:spcPts val="0"/>
              </a:spcBef>
              <a:spcAft>
                <a:spcPts val="0"/>
              </a:spcAft>
              <a:buClr>
                <a:srgbClr val="13294B"/>
              </a:buClr>
              <a:buSzPts val="2000"/>
              <a:buFont typeface="Calibri"/>
              <a:buChar char="○"/>
            </a:pPr>
            <a:r>
              <a:rPr lang="en" sz="2000">
                <a:solidFill>
                  <a:srgbClr val="13294B"/>
                </a:solidFill>
                <a:latin typeface="Calibri"/>
                <a:ea typeface="Calibri"/>
                <a:cs typeface="Calibri"/>
                <a:sym typeface="Calibri"/>
              </a:rPr>
              <a:t>Spanning from time-series network throughputs to DAG data</a:t>
            </a:r>
            <a:endParaRPr sz="2000">
              <a:solidFill>
                <a:srgbClr val="13294B"/>
              </a:solidFill>
              <a:latin typeface="Calibri"/>
              <a:ea typeface="Calibri"/>
              <a:cs typeface="Calibri"/>
              <a:sym typeface="Calibri"/>
            </a:endParaRPr>
          </a:p>
          <a:p>
            <a:pPr indent="0" lvl="0" marL="0" rtl="0" algn="l">
              <a:spcBef>
                <a:spcPts val="0"/>
              </a:spcBef>
              <a:spcAft>
                <a:spcPts val="0"/>
              </a:spcAft>
              <a:buNone/>
            </a:pPr>
            <a:r>
              <a:t/>
            </a:r>
            <a:endParaRPr b="1" sz="2100">
              <a:solidFill>
                <a:srgbClr val="13294B"/>
              </a:solidFill>
              <a:latin typeface="Calibri"/>
              <a:ea typeface="Calibri"/>
              <a:cs typeface="Calibri"/>
              <a:sym typeface="Calibri"/>
            </a:endParaRPr>
          </a:p>
        </p:txBody>
      </p:sp>
      <p:sp>
        <p:nvSpPr>
          <p:cNvPr id="288" name="Google Shape;288;p38"/>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89" name="Google Shape;289;p38"/>
          <p:cNvPicPr preferRelativeResize="0"/>
          <p:nvPr/>
        </p:nvPicPr>
        <p:blipFill>
          <a:blip r:embed="rId3">
            <a:alphaModFix/>
          </a:blip>
          <a:stretch>
            <a:fillRect/>
          </a:stretch>
        </p:blipFill>
        <p:spPr>
          <a:xfrm>
            <a:off x="5542475" y="1342300"/>
            <a:ext cx="3195050" cy="22843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Challenge #1: Large input modality gap</a:t>
            </a:r>
            <a:endParaRPr b="1" sz="2800">
              <a:solidFill>
                <a:schemeClr val="accent1"/>
              </a:solidFill>
              <a:latin typeface="Georgia"/>
              <a:ea typeface="Georgia"/>
              <a:cs typeface="Georgia"/>
              <a:sym typeface="Georgia"/>
            </a:endParaRPr>
          </a:p>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295" name="Google Shape;295;p39"/>
          <p:cNvSpPr txBox="1"/>
          <p:nvPr/>
        </p:nvSpPr>
        <p:spPr>
          <a:xfrm>
            <a:off x="535150" y="991050"/>
            <a:ext cx="51090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Large input modality gap</a:t>
            </a:r>
            <a:endParaRPr sz="2100">
              <a:solidFill>
                <a:srgbClr val="13294B"/>
              </a:solidFill>
              <a:latin typeface="Calibri"/>
              <a:ea typeface="Calibri"/>
              <a:cs typeface="Calibri"/>
              <a:sym typeface="Calibri"/>
            </a:endParaRPr>
          </a:p>
          <a:p>
            <a:pPr indent="-355600" lvl="1" marL="914400" rtl="0" algn="l">
              <a:spcBef>
                <a:spcPts val="0"/>
              </a:spcBef>
              <a:spcAft>
                <a:spcPts val="0"/>
              </a:spcAft>
              <a:buClr>
                <a:srgbClr val="999999"/>
              </a:buClr>
              <a:buSzPts val="2000"/>
              <a:buFont typeface="Calibri"/>
              <a:buChar char="○"/>
            </a:pPr>
            <a:r>
              <a:rPr lang="en" sz="2000">
                <a:solidFill>
                  <a:srgbClr val="999999"/>
                </a:solidFill>
                <a:latin typeface="Calibri"/>
                <a:ea typeface="Calibri"/>
                <a:cs typeface="Calibri"/>
                <a:sym typeface="Calibri"/>
              </a:rPr>
              <a:t>Different networking tasks have different input information of </a:t>
            </a:r>
            <a:r>
              <a:rPr b="1" lang="en" sz="2000">
                <a:solidFill>
                  <a:srgbClr val="999999"/>
                </a:solidFill>
                <a:latin typeface="Calibri"/>
                <a:ea typeface="Calibri"/>
                <a:cs typeface="Calibri"/>
                <a:sym typeface="Calibri"/>
              </a:rPr>
              <a:t>diverse modalities</a:t>
            </a:r>
            <a:endParaRPr b="1" sz="2000">
              <a:solidFill>
                <a:srgbClr val="999999"/>
              </a:solidFill>
              <a:latin typeface="Calibri"/>
              <a:ea typeface="Calibri"/>
              <a:cs typeface="Calibri"/>
              <a:sym typeface="Calibri"/>
            </a:endParaRPr>
          </a:p>
          <a:p>
            <a:pPr indent="-355600" lvl="1" marL="914400" rtl="0" algn="l">
              <a:spcBef>
                <a:spcPts val="0"/>
              </a:spcBef>
              <a:spcAft>
                <a:spcPts val="0"/>
              </a:spcAft>
              <a:buClr>
                <a:srgbClr val="999999"/>
              </a:buClr>
              <a:buSzPts val="2000"/>
              <a:buFont typeface="Calibri"/>
              <a:buChar char="○"/>
            </a:pPr>
            <a:r>
              <a:rPr lang="en" sz="2000">
                <a:solidFill>
                  <a:srgbClr val="999999"/>
                </a:solidFill>
                <a:latin typeface="Calibri"/>
                <a:ea typeface="Calibri"/>
                <a:cs typeface="Calibri"/>
                <a:sym typeface="Calibri"/>
              </a:rPr>
              <a:t>Spanning from time-series network throughputs to DAG data</a:t>
            </a:r>
            <a:endParaRPr sz="2000">
              <a:solidFill>
                <a:srgbClr val="999999"/>
              </a:solidFill>
              <a:latin typeface="Calibri"/>
              <a:ea typeface="Calibri"/>
              <a:cs typeface="Calibri"/>
              <a:sym typeface="Calibri"/>
            </a:endParaRPr>
          </a:p>
          <a:p>
            <a:pPr indent="-355600" lvl="1" marL="914400" rtl="0" algn="l">
              <a:spcBef>
                <a:spcPts val="0"/>
              </a:spcBef>
              <a:spcAft>
                <a:spcPts val="0"/>
              </a:spcAft>
              <a:buClr>
                <a:srgbClr val="13294B"/>
              </a:buClr>
              <a:buSzPts val="2000"/>
              <a:buFont typeface="Calibri"/>
              <a:buChar char="○"/>
            </a:pPr>
            <a:r>
              <a:rPr lang="en" sz="2000">
                <a:solidFill>
                  <a:srgbClr val="13294B"/>
                </a:solidFill>
                <a:latin typeface="Calibri"/>
                <a:ea typeface="Calibri"/>
                <a:cs typeface="Calibri"/>
                <a:sym typeface="Calibri"/>
              </a:rPr>
              <a:t>Transformation can be </a:t>
            </a:r>
            <a:r>
              <a:rPr b="1" lang="en" sz="2000">
                <a:solidFill>
                  <a:srgbClr val="980000"/>
                </a:solidFill>
                <a:latin typeface="Calibri"/>
                <a:ea typeface="Calibri"/>
                <a:cs typeface="Calibri"/>
                <a:sym typeface="Calibri"/>
              </a:rPr>
              <a:t>ineffective</a:t>
            </a:r>
            <a:r>
              <a:rPr lang="en" sz="2000">
                <a:solidFill>
                  <a:srgbClr val="13294B"/>
                </a:solidFill>
                <a:latin typeface="Calibri"/>
                <a:ea typeface="Calibri"/>
                <a:cs typeface="Calibri"/>
                <a:sym typeface="Calibri"/>
              </a:rPr>
              <a:t> even achieves through prompt learning</a:t>
            </a:r>
            <a:endParaRPr sz="2000">
              <a:solidFill>
                <a:srgbClr val="13294B"/>
              </a:solidFill>
              <a:latin typeface="Calibri"/>
              <a:ea typeface="Calibri"/>
              <a:cs typeface="Calibri"/>
              <a:sym typeface="Calibri"/>
            </a:endParaRPr>
          </a:p>
          <a:p>
            <a:pPr indent="0" lvl="0" marL="0" rtl="0" algn="l">
              <a:spcBef>
                <a:spcPts val="0"/>
              </a:spcBef>
              <a:spcAft>
                <a:spcPts val="0"/>
              </a:spcAft>
              <a:buNone/>
            </a:pPr>
            <a:r>
              <a:t/>
            </a:r>
            <a:endParaRPr b="1" sz="2100">
              <a:solidFill>
                <a:srgbClr val="13294B"/>
              </a:solidFill>
              <a:latin typeface="Calibri"/>
              <a:ea typeface="Calibri"/>
              <a:cs typeface="Calibri"/>
              <a:sym typeface="Calibri"/>
            </a:endParaRPr>
          </a:p>
        </p:txBody>
      </p:sp>
      <p:sp>
        <p:nvSpPr>
          <p:cNvPr id="296" name="Google Shape;296;p39"/>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97" name="Google Shape;297;p39"/>
          <p:cNvPicPr preferRelativeResize="0"/>
          <p:nvPr/>
        </p:nvPicPr>
        <p:blipFill>
          <a:blip r:embed="rId3">
            <a:alphaModFix/>
          </a:blip>
          <a:stretch>
            <a:fillRect/>
          </a:stretch>
        </p:blipFill>
        <p:spPr>
          <a:xfrm>
            <a:off x="5965950" y="1212076"/>
            <a:ext cx="2057400" cy="2462646"/>
          </a:xfrm>
          <a:prstGeom prst="rect">
            <a:avLst/>
          </a:prstGeom>
          <a:noFill/>
          <a:ln>
            <a:noFill/>
          </a:ln>
        </p:spPr>
      </p:pic>
      <p:sp>
        <p:nvSpPr>
          <p:cNvPr id="298" name="Google Shape;298;p39"/>
          <p:cNvSpPr/>
          <p:nvPr/>
        </p:nvSpPr>
        <p:spPr>
          <a:xfrm>
            <a:off x="7277875" y="2017750"/>
            <a:ext cx="828000" cy="144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nvSpPr>
        <p:spPr>
          <a:xfrm>
            <a:off x="444300" y="198200"/>
            <a:ext cx="85599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Challenge #2: Inefficiency of answer generation</a:t>
            </a:r>
            <a:endParaRPr b="1" sz="2600">
              <a:solidFill>
                <a:schemeClr val="accent1"/>
              </a:solidFill>
              <a:latin typeface="Georgia"/>
              <a:ea typeface="Georgia"/>
              <a:cs typeface="Georgia"/>
              <a:sym typeface="Georgia"/>
            </a:endParaRPr>
          </a:p>
        </p:txBody>
      </p:sp>
      <p:sp>
        <p:nvSpPr>
          <p:cNvPr id="304" name="Google Shape;304;p40"/>
          <p:cNvSpPr txBox="1"/>
          <p:nvPr/>
        </p:nvSpPr>
        <p:spPr>
          <a:xfrm>
            <a:off x="535150" y="991050"/>
            <a:ext cx="45546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Large input modality gap</a:t>
            </a:r>
            <a:endParaRPr sz="2100">
              <a:solidFill>
                <a:srgbClr val="999999"/>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Inefficiency of answer generation</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Prone to </a:t>
            </a:r>
            <a:r>
              <a:rPr b="1" lang="en" sz="2100">
                <a:solidFill>
                  <a:srgbClr val="980000"/>
                </a:solidFill>
                <a:latin typeface="Calibri"/>
                <a:ea typeface="Calibri"/>
                <a:cs typeface="Calibri"/>
                <a:sym typeface="Calibri"/>
              </a:rPr>
              <a:t>hallucination</a:t>
            </a:r>
            <a:r>
              <a:rPr lang="en" sz="2100">
                <a:solidFill>
                  <a:srgbClr val="13294B"/>
                </a:solidFill>
                <a:latin typeface="Calibri"/>
                <a:ea typeface="Calibri"/>
                <a:cs typeface="Calibri"/>
                <a:sym typeface="Calibri"/>
              </a:rPr>
              <a:t> due to inherent uncertainty of token prediction</a:t>
            </a:r>
            <a:endParaRPr b="1" sz="2100">
              <a:solidFill>
                <a:srgbClr val="13294B"/>
              </a:solidFill>
              <a:latin typeface="Calibri"/>
              <a:ea typeface="Calibri"/>
              <a:cs typeface="Calibri"/>
              <a:sym typeface="Calibri"/>
            </a:endParaRPr>
          </a:p>
        </p:txBody>
      </p:sp>
      <p:sp>
        <p:nvSpPr>
          <p:cNvPr id="305" name="Google Shape;305;p4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06" name="Google Shape;306;p40"/>
          <p:cNvPicPr preferRelativeResize="0"/>
          <p:nvPr/>
        </p:nvPicPr>
        <p:blipFill>
          <a:blip r:embed="rId3">
            <a:alphaModFix/>
          </a:blip>
          <a:stretch>
            <a:fillRect/>
          </a:stretch>
        </p:blipFill>
        <p:spPr>
          <a:xfrm>
            <a:off x="5281375" y="680125"/>
            <a:ext cx="3575875" cy="3200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nvSpPr>
        <p:spPr>
          <a:xfrm>
            <a:off x="444300" y="198200"/>
            <a:ext cx="8594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Challenge #2: Inefficiency of answer generation</a:t>
            </a:r>
            <a:endParaRPr b="1" sz="2600">
              <a:solidFill>
                <a:schemeClr val="accent1"/>
              </a:solidFill>
              <a:latin typeface="Georgia"/>
              <a:ea typeface="Georgia"/>
              <a:cs typeface="Georgia"/>
              <a:sym typeface="Georgia"/>
            </a:endParaRPr>
          </a:p>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312" name="Google Shape;312;p41"/>
          <p:cNvSpPr txBox="1"/>
          <p:nvPr/>
        </p:nvSpPr>
        <p:spPr>
          <a:xfrm>
            <a:off x="535150" y="991050"/>
            <a:ext cx="45546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Large input modality gap</a:t>
            </a:r>
            <a:endParaRPr sz="2100">
              <a:solidFill>
                <a:srgbClr val="999999"/>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Inefficiency of answer generation</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Prone to </a:t>
            </a:r>
            <a:r>
              <a:rPr b="1" lang="en" sz="2100">
                <a:solidFill>
                  <a:srgbClr val="980000"/>
                </a:solidFill>
                <a:latin typeface="Calibri"/>
                <a:ea typeface="Calibri"/>
                <a:cs typeface="Calibri"/>
                <a:sym typeface="Calibri"/>
              </a:rPr>
              <a:t>hallucination</a:t>
            </a:r>
            <a:r>
              <a:rPr lang="en" sz="2100">
                <a:solidFill>
                  <a:srgbClr val="13294B"/>
                </a:solidFill>
                <a:latin typeface="Calibri"/>
                <a:ea typeface="Calibri"/>
                <a:cs typeface="Calibri"/>
                <a:sym typeface="Calibri"/>
              </a:rPr>
              <a:t> due to inherent uncertainty of token prediction</a:t>
            </a:r>
            <a:endParaRPr b="1" sz="2100">
              <a:solidFill>
                <a:srgbClr val="13294B"/>
              </a:solidFill>
              <a:latin typeface="Calibri"/>
              <a:ea typeface="Calibri"/>
              <a:cs typeface="Calibri"/>
              <a:sym typeface="Calibri"/>
            </a:endParaRPr>
          </a:p>
        </p:txBody>
      </p:sp>
      <p:sp>
        <p:nvSpPr>
          <p:cNvPr id="313" name="Google Shape;313;p4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4" name="Google Shape;314;p41"/>
          <p:cNvPicPr preferRelativeResize="0"/>
          <p:nvPr/>
        </p:nvPicPr>
        <p:blipFill>
          <a:blip r:embed="rId3">
            <a:alphaModFix/>
          </a:blip>
          <a:stretch>
            <a:fillRect/>
          </a:stretch>
        </p:blipFill>
        <p:spPr>
          <a:xfrm>
            <a:off x="5281375" y="680125"/>
            <a:ext cx="3575875" cy="3200601"/>
          </a:xfrm>
          <a:prstGeom prst="rect">
            <a:avLst/>
          </a:prstGeom>
          <a:noFill/>
          <a:ln>
            <a:noFill/>
          </a:ln>
        </p:spPr>
      </p:pic>
      <p:sp>
        <p:nvSpPr>
          <p:cNvPr id="315" name="Google Shape;315;p41"/>
          <p:cNvSpPr/>
          <p:nvPr/>
        </p:nvSpPr>
        <p:spPr>
          <a:xfrm>
            <a:off x="5913475" y="1439875"/>
            <a:ext cx="1555500" cy="338700"/>
          </a:xfrm>
          <a:prstGeom prst="roundRect">
            <a:avLst>
              <a:gd fmla="val 16667" name="adj"/>
            </a:avLst>
          </a:prstGeom>
          <a:noFill/>
          <a:ln cap="flat" cmpd="sng" w="38100">
            <a:solidFill>
              <a:srgbClr val="E84A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4A27"/>
              </a:solidFill>
              <a:latin typeface="Calibri"/>
              <a:ea typeface="Calibri"/>
              <a:cs typeface="Calibri"/>
              <a:sym typeface="Calibri"/>
            </a:endParaRPr>
          </a:p>
        </p:txBody>
      </p:sp>
      <p:sp>
        <p:nvSpPr>
          <p:cNvPr id="316" name="Google Shape;316;p41"/>
          <p:cNvSpPr/>
          <p:nvPr/>
        </p:nvSpPr>
        <p:spPr>
          <a:xfrm>
            <a:off x="6520175" y="760675"/>
            <a:ext cx="1555500" cy="338700"/>
          </a:xfrm>
          <a:prstGeom prst="roundRect">
            <a:avLst>
              <a:gd fmla="val 16667" name="adj"/>
            </a:avLst>
          </a:prstGeom>
          <a:noFill/>
          <a:ln cap="flat" cmpd="sng" w="38100">
            <a:solidFill>
              <a:srgbClr val="E84A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4A27"/>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nvSpPr>
        <p:spPr>
          <a:xfrm>
            <a:off x="444300" y="198200"/>
            <a:ext cx="84516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Challenge #2: Inefficiency of answer generation</a:t>
            </a:r>
            <a:endParaRPr b="1" sz="2600">
              <a:solidFill>
                <a:schemeClr val="accent1"/>
              </a:solidFill>
              <a:latin typeface="Georgia"/>
              <a:ea typeface="Georgia"/>
              <a:cs typeface="Georgia"/>
              <a:sym typeface="Georgia"/>
            </a:endParaRPr>
          </a:p>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322" name="Google Shape;322;p42"/>
          <p:cNvSpPr txBox="1"/>
          <p:nvPr/>
        </p:nvSpPr>
        <p:spPr>
          <a:xfrm>
            <a:off x="535150" y="991050"/>
            <a:ext cx="45546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Large input modality gap</a:t>
            </a:r>
            <a:endParaRPr sz="2100">
              <a:solidFill>
                <a:srgbClr val="999999"/>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Inefficiency of answer generation</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Prone to </a:t>
            </a:r>
            <a:r>
              <a:rPr b="1" lang="en" sz="2100">
                <a:solidFill>
                  <a:srgbClr val="999999"/>
                </a:solidFill>
                <a:latin typeface="Calibri"/>
                <a:ea typeface="Calibri"/>
                <a:cs typeface="Calibri"/>
                <a:sym typeface="Calibri"/>
              </a:rPr>
              <a:t>hallucination</a:t>
            </a:r>
            <a:r>
              <a:rPr lang="en" sz="2100">
                <a:solidFill>
                  <a:srgbClr val="999999"/>
                </a:solidFill>
                <a:latin typeface="Calibri"/>
                <a:ea typeface="Calibri"/>
                <a:cs typeface="Calibri"/>
                <a:sym typeface="Calibri"/>
              </a:rPr>
              <a:t> due to inherent uncertainty of token prediction</a:t>
            </a:r>
            <a:endParaRPr sz="2100">
              <a:solidFill>
                <a:srgbClr val="999999"/>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High answer </a:t>
            </a:r>
            <a:r>
              <a:rPr b="1" lang="en" sz="2100">
                <a:solidFill>
                  <a:srgbClr val="980000"/>
                </a:solidFill>
                <a:latin typeface="Calibri"/>
                <a:ea typeface="Calibri"/>
                <a:cs typeface="Calibri"/>
                <a:sym typeface="Calibri"/>
              </a:rPr>
              <a:t>generation latency</a:t>
            </a:r>
            <a:endParaRPr sz="2100">
              <a:solidFill>
                <a:srgbClr val="13294B"/>
              </a:solidFill>
              <a:latin typeface="Calibri"/>
              <a:ea typeface="Calibri"/>
              <a:cs typeface="Calibri"/>
              <a:sym typeface="Calibri"/>
            </a:endParaRPr>
          </a:p>
          <a:p>
            <a:pPr indent="0" lvl="0" marL="0" rtl="0" algn="l">
              <a:spcBef>
                <a:spcPts val="0"/>
              </a:spcBef>
              <a:spcAft>
                <a:spcPts val="0"/>
              </a:spcAft>
              <a:buNone/>
            </a:pPr>
            <a:r>
              <a:t/>
            </a:r>
            <a:endParaRPr b="1" sz="2100">
              <a:solidFill>
                <a:srgbClr val="13294B"/>
              </a:solidFill>
              <a:latin typeface="Calibri"/>
              <a:ea typeface="Calibri"/>
              <a:cs typeface="Calibri"/>
              <a:sym typeface="Calibri"/>
            </a:endParaRPr>
          </a:p>
        </p:txBody>
      </p:sp>
      <p:sp>
        <p:nvSpPr>
          <p:cNvPr id="323" name="Google Shape;323;p4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24" name="Google Shape;324;p42"/>
          <p:cNvPicPr preferRelativeResize="0"/>
          <p:nvPr/>
        </p:nvPicPr>
        <p:blipFill>
          <a:blip r:embed="rId3">
            <a:alphaModFix/>
          </a:blip>
          <a:stretch>
            <a:fillRect/>
          </a:stretch>
        </p:blipFill>
        <p:spPr>
          <a:xfrm>
            <a:off x="5973625" y="1210138"/>
            <a:ext cx="2273100" cy="2723225"/>
          </a:xfrm>
          <a:prstGeom prst="rect">
            <a:avLst/>
          </a:prstGeom>
          <a:noFill/>
          <a:ln>
            <a:noFill/>
          </a:ln>
        </p:spPr>
      </p:pic>
      <p:sp>
        <p:nvSpPr>
          <p:cNvPr id="325" name="Google Shape;325;p42"/>
          <p:cNvSpPr/>
          <p:nvPr/>
        </p:nvSpPr>
        <p:spPr>
          <a:xfrm>
            <a:off x="7429500" y="3230725"/>
            <a:ext cx="874800" cy="44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nvSpPr>
        <p:spPr>
          <a:xfrm>
            <a:off x="535150" y="991050"/>
            <a:ext cx="45546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Large input modality gap</a:t>
            </a:r>
            <a:endParaRPr sz="2100">
              <a:solidFill>
                <a:srgbClr val="999999"/>
              </a:solidFill>
              <a:latin typeface="Calibri"/>
              <a:ea typeface="Calibri"/>
              <a:cs typeface="Calibri"/>
              <a:sym typeface="Calibri"/>
            </a:endParaRPr>
          </a:p>
          <a:p>
            <a:pPr indent="-361950" lvl="0" marL="457200" rtl="0" algn="l">
              <a:spcBef>
                <a:spcPts val="0"/>
              </a:spcBef>
              <a:spcAft>
                <a:spcPts val="0"/>
              </a:spcAft>
              <a:buClr>
                <a:srgbClr val="999999"/>
              </a:buClr>
              <a:buSzPts val="2100"/>
              <a:buFont typeface="Calibri"/>
              <a:buChar char="●"/>
            </a:pPr>
            <a:r>
              <a:rPr lang="en" sz="2100">
                <a:solidFill>
                  <a:srgbClr val="999999"/>
                </a:solidFill>
                <a:latin typeface="Calibri"/>
                <a:ea typeface="Calibri"/>
                <a:cs typeface="Calibri"/>
                <a:sym typeface="Calibri"/>
              </a:rPr>
              <a:t>Inefficiency of answer generation</a:t>
            </a:r>
            <a:endParaRPr sz="2100">
              <a:solidFill>
                <a:srgbClr val="999999"/>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High adaptation cost</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Network environment require </a:t>
            </a:r>
            <a:r>
              <a:rPr b="1" lang="en" sz="2100">
                <a:solidFill>
                  <a:srgbClr val="980000"/>
                </a:solidFill>
                <a:latin typeface="Calibri"/>
                <a:ea typeface="Calibri"/>
                <a:cs typeface="Calibri"/>
                <a:sym typeface="Calibri"/>
              </a:rPr>
              <a:t>active interaction</a:t>
            </a:r>
            <a:endParaRPr b="1" sz="2100">
              <a:solidFill>
                <a:srgbClr val="980000"/>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Full-parameter fine-tuning requires </a:t>
            </a:r>
            <a:r>
              <a:rPr b="1" lang="en" sz="2100">
                <a:solidFill>
                  <a:srgbClr val="980000"/>
                </a:solidFill>
                <a:latin typeface="Calibri"/>
                <a:ea typeface="Calibri"/>
                <a:cs typeface="Calibri"/>
                <a:sym typeface="Calibri"/>
              </a:rPr>
              <a:t>extensive memory and computation</a:t>
            </a:r>
            <a:endParaRPr b="1" sz="2100">
              <a:solidFill>
                <a:srgbClr val="980000"/>
              </a:solidFill>
              <a:latin typeface="Calibri"/>
              <a:ea typeface="Calibri"/>
              <a:cs typeface="Calibri"/>
              <a:sym typeface="Calibri"/>
            </a:endParaRPr>
          </a:p>
        </p:txBody>
      </p:sp>
      <p:sp>
        <p:nvSpPr>
          <p:cNvPr id="331" name="Google Shape;331;p4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32" name="Google Shape;332;p43"/>
          <p:cNvPicPr preferRelativeResize="0"/>
          <p:nvPr/>
        </p:nvPicPr>
        <p:blipFill>
          <a:blip r:embed="rId3">
            <a:alphaModFix/>
          </a:blip>
          <a:stretch>
            <a:fillRect/>
          </a:stretch>
        </p:blipFill>
        <p:spPr>
          <a:xfrm>
            <a:off x="4853325" y="792300"/>
            <a:ext cx="4247925" cy="1779450"/>
          </a:xfrm>
          <a:prstGeom prst="rect">
            <a:avLst/>
          </a:prstGeom>
          <a:noFill/>
          <a:ln>
            <a:noFill/>
          </a:ln>
        </p:spPr>
      </p:pic>
      <p:pic>
        <p:nvPicPr>
          <p:cNvPr id="333" name="Google Shape;333;p43"/>
          <p:cNvPicPr preferRelativeResize="0"/>
          <p:nvPr/>
        </p:nvPicPr>
        <p:blipFill>
          <a:blip r:embed="rId4">
            <a:alphaModFix/>
          </a:blip>
          <a:stretch>
            <a:fillRect/>
          </a:stretch>
        </p:blipFill>
        <p:spPr>
          <a:xfrm>
            <a:off x="5481300" y="2571738"/>
            <a:ext cx="3218400" cy="1865300"/>
          </a:xfrm>
          <a:prstGeom prst="rect">
            <a:avLst/>
          </a:prstGeom>
          <a:noFill/>
          <a:ln>
            <a:noFill/>
          </a:ln>
        </p:spPr>
      </p:pic>
      <p:sp>
        <p:nvSpPr>
          <p:cNvPr id="334" name="Google Shape;334;p43"/>
          <p:cNvSpPr txBox="1"/>
          <p:nvPr/>
        </p:nvSpPr>
        <p:spPr>
          <a:xfrm>
            <a:off x="444300" y="198200"/>
            <a:ext cx="84516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accent1"/>
                </a:solidFill>
                <a:latin typeface="Georgia"/>
                <a:ea typeface="Georgia"/>
                <a:cs typeface="Georgia"/>
                <a:sym typeface="Georgia"/>
              </a:rPr>
              <a:t>Challenge #3: High adaptation cost</a:t>
            </a:r>
            <a:endParaRPr b="1" sz="2600">
              <a:solidFill>
                <a:schemeClr val="accent1"/>
              </a:solidFill>
              <a:latin typeface="Georgia"/>
              <a:ea typeface="Georgia"/>
              <a:cs typeface="Georgia"/>
              <a:sym typeface="Georgia"/>
            </a:endParaRPr>
          </a:p>
          <a:p>
            <a:pPr indent="0" lvl="0" marL="0" rtl="0" algn="l">
              <a:spcBef>
                <a:spcPts val="0"/>
              </a:spcBef>
              <a:spcAft>
                <a:spcPts val="0"/>
              </a:spcAft>
              <a:buNone/>
            </a:pPr>
            <a:r>
              <a:t/>
            </a:r>
            <a:endParaRPr b="1" sz="2800">
              <a:solidFill>
                <a:schemeClr val="accent1"/>
              </a:solidFill>
              <a:latin typeface="Georgia"/>
              <a:ea typeface="Georgia"/>
              <a:cs typeface="Georgia"/>
              <a:sym typeface="Georgia"/>
            </a:endParaRPr>
          </a:p>
        </p:txBody>
      </p:sp>
      <p:sp>
        <p:nvSpPr>
          <p:cNvPr id="335" name="Google Shape;335;p43"/>
          <p:cNvSpPr/>
          <p:nvPr/>
        </p:nvSpPr>
        <p:spPr>
          <a:xfrm>
            <a:off x="6566425" y="3324025"/>
            <a:ext cx="536400" cy="90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6" name="Google Shape;336;p43"/>
          <p:cNvSpPr/>
          <p:nvPr/>
        </p:nvSpPr>
        <p:spPr>
          <a:xfrm>
            <a:off x="8163300" y="2941638"/>
            <a:ext cx="536400" cy="129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Overview of NetLLM</a:t>
            </a:r>
            <a:endParaRPr b="1" sz="2800">
              <a:solidFill>
                <a:schemeClr val="accent1"/>
              </a:solidFill>
              <a:latin typeface="Georgia"/>
              <a:ea typeface="Georgia"/>
              <a:cs typeface="Georgia"/>
              <a:sym typeface="Georgia"/>
            </a:endParaRPr>
          </a:p>
        </p:txBody>
      </p:sp>
      <p:sp>
        <p:nvSpPr>
          <p:cNvPr id="342" name="Google Shape;342;p44"/>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3" name="Google Shape;343;p44"/>
          <p:cNvPicPr preferRelativeResize="0"/>
          <p:nvPr/>
        </p:nvPicPr>
        <p:blipFill>
          <a:blip r:embed="rId3">
            <a:alphaModFix/>
          </a:blip>
          <a:stretch>
            <a:fillRect/>
          </a:stretch>
        </p:blipFill>
        <p:spPr>
          <a:xfrm>
            <a:off x="173450" y="985262"/>
            <a:ext cx="8797124" cy="3282050"/>
          </a:xfrm>
          <a:prstGeom prst="rect">
            <a:avLst/>
          </a:prstGeom>
          <a:noFill/>
          <a:ln>
            <a:noFill/>
          </a:ln>
        </p:spPr>
      </p:pic>
      <p:sp>
        <p:nvSpPr>
          <p:cNvPr id="344" name="Google Shape;344;p44"/>
          <p:cNvSpPr/>
          <p:nvPr/>
        </p:nvSpPr>
        <p:spPr>
          <a:xfrm>
            <a:off x="890575" y="978375"/>
            <a:ext cx="1317000" cy="3282000"/>
          </a:xfrm>
          <a:prstGeom prst="roundRect">
            <a:avLst>
              <a:gd fmla="val 16667" name="adj"/>
            </a:avLst>
          </a:prstGeom>
          <a:noFill/>
          <a:ln cap="flat" cmpd="sng" w="76200">
            <a:solidFill>
              <a:srgbClr val="E84A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5" name="Google Shape;345;p44"/>
          <p:cNvSpPr/>
          <p:nvPr/>
        </p:nvSpPr>
        <p:spPr>
          <a:xfrm>
            <a:off x="3775500" y="930750"/>
            <a:ext cx="2132400" cy="3336600"/>
          </a:xfrm>
          <a:prstGeom prst="roundRect">
            <a:avLst>
              <a:gd fmla="val 16667" name="adj"/>
            </a:avLst>
          </a:prstGeom>
          <a:noFill/>
          <a:ln cap="flat" cmpd="sng" w="76200">
            <a:solidFill>
              <a:srgbClr val="E84A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6" name="Google Shape;346;p44"/>
          <p:cNvSpPr/>
          <p:nvPr/>
        </p:nvSpPr>
        <p:spPr>
          <a:xfrm>
            <a:off x="6020750" y="930800"/>
            <a:ext cx="1492800" cy="3336600"/>
          </a:xfrm>
          <a:prstGeom prst="roundRect">
            <a:avLst>
              <a:gd fmla="val 16667" name="adj"/>
            </a:avLst>
          </a:prstGeom>
          <a:noFill/>
          <a:ln cap="flat" cmpd="sng" w="76200">
            <a:solidFill>
              <a:srgbClr val="E84A2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Multimodal Encoder</a:t>
            </a:r>
            <a:endParaRPr b="1" sz="2800">
              <a:solidFill>
                <a:schemeClr val="accent1"/>
              </a:solidFill>
              <a:latin typeface="Georgia"/>
              <a:ea typeface="Georgia"/>
              <a:cs typeface="Georgia"/>
              <a:sym typeface="Georgia"/>
            </a:endParaRPr>
          </a:p>
        </p:txBody>
      </p:sp>
      <p:sp>
        <p:nvSpPr>
          <p:cNvPr id="352" name="Google Shape;352;p45"/>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3" name="Google Shape;353;p45"/>
          <p:cNvSpPr txBox="1"/>
          <p:nvPr/>
        </p:nvSpPr>
        <p:spPr>
          <a:xfrm>
            <a:off x="444300" y="1016375"/>
            <a:ext cx="85182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1: How to enable LLM to understand networking information with diverse modality?</a:t>
            </a:r>
            <a:endParaRPr sz="1600">
              <a:solidFill>
                <a:srgbClr val="13294B"/>
              </a:solidFill>
              <a:latin typeface="Calibri"/>
              <a:ea typeface="Calibri"/>
              <a:cs typeface="Calibri"/>
              <a:sym typeface="Calibri"/>
            </a:endParaRPr>
          </a:p>
        </p:txBody>
      </p:sp>
      <p:pic>
        <p:nvPicPr>
          <p:cNvPr id="354" name="Google Shape;354;p45"/>
          <p:cNvPicPr preferRelativeResize="0"/>
          <p:nvPr/>
        </p:nvPicPr>
        <p:blipFill>
          <a:blip r:embed="rId3">
            <a:alphaModFix/>
          </a:blip>
          <a:stretch>
            <a:fillRect/>
          </a:stretch>
        </p:blipFill>
        <p:spPr>
          <a:xfrm>
            <a:off x="606675" y="2280550"/>
            <a:ext cx="4020926" cy="211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Multimodal Encoder</a:t>
            </a:r>
            <a:endParaRPr b="1" sz="2800">
              <a:solidFill>
                <a:schemeClr val="accent1"/>
              </a:solidFill>
              <a:latin typeface="Georgia"/>
              <a:ea typeface="Georgia"/>
              <a:cs typeface="Georgia"/>
              <a:sym typeface="Georgia"/>
            </a:endParaRPr>
          </a:p>
        </p:txBody>
      </p:sp>
      <p:sp>
        <p:nvSpPr>
          <p:cNvPr id="360" name="Google Shape;360;p46"/>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1" name="Google Shape;361;p46"/>
          <p:cNvSpPr txBox="1"/>
          <p:nvPr/>
        </p:nvSpPr>
        <p:spPr>
          <a:xfrm>
            <a:off x="444300" y="1016375"/>
            <a:ext cx="85182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1: How to enable LLM to understand networking information with diverse modality?</a:t>
            </a:r>
            <a:endParaRPr sz="1600">
              <a:solidFill>
                <a:srgbClr val="13294B"/>
              </a:solidFill>
              <a:latin typeface="Calibri"/>
              <a:ea typeface="Calibri"/>
              <a:cs typeface="Calibri"/>
              <a:sym typeface="Calibri"/>
            </a:endParaRPr>
          </a:p>
        </p:txBody>
      </p:sp>
      <p:pic>
        <p:nvPicPr>
          <p:cNvPr id="362" name="Google Shape;362;p46"/>
          <p:cNvPicPr preferRelativeResize="0"/>
          <p:nvPr/>
        </p:nvPicPr>
        <p:blipFill>
          <a:blip r:embed="rId3">
            <a:alphaModFix/>
          </a:blip>
          <a:stretch>
            <a:fillRect/>
          </a:stretch>
        </p:blipFill>
        <p:spPr>
          <a:xfrm>
            <a:off x="622075" y="2298825"/>
            <a:ext cx="7303969" cy="2112000"/>
          </a:xfrm>
          <a:prstGeom prst="rect">
            <a:avLst/>
          </a:prstGeom>
          <a:noFill/>
          <a:ln>
            <a:noFill/>
          </a:ln>
        </p:spPr>
      </p:pic>
      <p:pic>
        <p:nvPicPr>
          <p:cNvPr id="363" name="Google Shape;363;p46"/>
          <p:cNvPicPr preferRelativeResize="0"/>
          <p:nvPr/>
        </p:nvPicPr>
        <p:blipFill>
          <a:blip r:embed="rId4">
            <a:alphaModFix/>
          </a:blip>
          <a:stretch>
            <a:fillRect/>
          </a:stretch>
        </p:blipFill>
        <p:spPr>
          <a:xfrm>
            <a:off x="581588" y="1540450"/>
            <a:ext cx="7826876" cy="63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Key takeaways</a:t>
            </a:r>
            <a:endParaRPr b="1" sz="3000">
              <a:solidFill>
                <a:schemeClr val="accent1"/>
              </a:solidFill>
              <a:latin typeface="Georgia"/>
              <a:ea typeface="Georgia"/>
              <a:cs typeface="Georgia"/>
              <a:sym typeface="Georgia"/>
            </a:endParaRPr>
          </a:p>
        </p:txBody>
      </p:sp>
      <p:sp>
        <p:nvSpPr>
          <p:cNvPr id="56" name="Google Shape;56;p1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7" name="Google Shape;57;p11"/>
          <p:cNvSpPr txBox="1"/>
          <p:nvPr/>
        </p:nvSpPr>
        <p:spPr>
          <a:xfrm>
            <a:off x="581475" y="980925"/>
            <a:ext cx="5437500" cy="2559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13294B"/>
              </a:buClr>
              <a:buSzPts val="1900"/>
              <a:buFont typeface="Calibri"/>
              <a:buChar char="●"/>
            </a:pPr>
            <a:r>
              <a:rPr lang="en" sz="1900">
                <a:solidFill>
                  <a:srgbClr val="13294B"/>
                </a:solidFill>
                <a:latin typeface="Calibri"/>
                <a:ea typeface="Calibri"/>
                <a:cs typeface="Calibri"/>
                <a:sym typeface="Calibri"/>
              </a:rPr>
              <a:t>Factors that influence the </a:t>
            </a:r>
            <a:r>
              <a:rPr lang="en" sz="1900">
                <a:solidFill>
                  <a:srgbClr val="13294B"/>
                </a:solidFill>
                <a:latin typeface="Calibri"/>
                <a:ea typeface="Calibri"/>
                <a:cs typeface="Calibri"/>
                <a:sym typeface="Calibri"/>
              </a:rPr>
              <a:t>performance</a:t>
            </a:r>
            <a:r>
              <a:rPr lang="en" sz="1900">
                <a:solidFill>
                  <a:srgbClr val="13294B"/>
                </a:solidFill>
                <a:latin typeface="Calibri"/>
                <a:ea typeface="Calibri"/>
                <a:cs typeface="Calibri"/>
                <a:sym typeface="Calibri"/>
              </a:rPr>
              <a:t>:</a:t>
            </a:r>
            <a:endParaRPr sz="19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Graph encoding</a:t>
            </a:r>
            <a:endParaRPr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Graph structure</a:t>
            </a:r>
            <a:endParaRPr sz="15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Contextual information of tasks</a:t>
            </a:r>
            <a:endParaRPr sz="1700">
              <a:solidFill>
                <a:srgbClr val="13294B"/>
              </a:solidFill>
              <a:latin typeface="Calibri"/>
              <a:ea typeface="Calibri"/>
              <a:cs typeface="Calibri"/>
              <a:sym typeface="Calibri"/>
            </a:endParaRPr>
          </a:p>
          <a:p>
            <a:pPr indent="-336550" lvl="0" marL="4572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Design </a:t>
            </a:r>
            <a:r>
              <a:rPr b="1" lang="en" sz="1700">
                <a:solidFill>
                  <a:srgbClr val="13294B"/>
                </a:solidFill>
                <a:latin typeface="Calibri"/>
                <a:ea typeface="Calibri"/>
                <a:cs typeface="Calibri"/>
                <a:sym typeface="Calibri"/>
              </a:rPr>
              <a:t>GraphQA</a:t>
            </a:r>
            <a:endParaRPr b="1" sz="1700">
              <a:solidFill>
                <a:srgbClr val="13294B"/>
              </a:solidFill>
              <a:latin typeface="Calibri"/>
              <a:ea typeface="Calibri"/>
              <a:cs typeface="Calibri"/>
              <a:sym typeface="Calibri"/>
            </a:endParaRPr>
          </a:p>
          <a:p>
            <a:pPr indent="-336550" lvl="1" marL="914400" rtl="0" algn="l">
              <a:spcBef>
                <a:spcPts val="0"/>
              </a:spcBef>
              <a:spcAft>
                <a:spcPts val="0"/>
              </a:spcAft>
              <a:buClr>
                <a:srgbClr val="13294B"/>
              </a:buClr>
              <a:buSzPts val="1700"/>
              <a:buFont typeface="Calibri"/>
              <a:buChar char="○"/>
            </a:pPr>
            <a:r>
              <a:rPr lang="en" sz="1700">
                <a:solidFill>
                  <a:srgbClr val="13294B"/>
                </a:solidFill>
                <a:latin typeface="Calibri"/>
                <a:ea typeface="Calibri"/>
                <a:cs typeface="Calibri"/>
                <a:sym typeface="Calibri"/>
              </a:rPr>
              <a:t>A benchmark for measuring LLM performance</a:t>
            </a:r>
            <a:endParaRPr sz="1700">
              <a:solidFill>
                <a:srgbClr val="13294B"/>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Multimodal Encoder</a:t>
            </a:r>
            <a:endParaRPr b="1" sz="2800">
              <a:solidFill>
                <a:schemeClr val="accent1"/>
              </a:solidFill>
              <a:latin typeface="Georgia"/>
              <a:ea typeface="Georgia"/>
              <a:cs typeface="Georgia"/>
              <a:sym typeface="Georgia"/>
            </a:endParaRPr>
          </a:p>
        </p:txBody>
      </p:sp>
      <p:sp>
        <p:nvSpPr>
          <p:cNvPr id="369" name="Google Shape;369;p47"/>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70" name="Google Shape;370;p47"/>
          <p:cNvSpPr txBox="1"/>
          <p:nvPr/>
        </p:nvSpPr>
        <p:spPr>
          <a:xfrm>
            <a:off x="444300" y="1016375"/>
            <a:ext cx="85182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1: How to enable LLM to understand networking information with diverse modality?</a:t>
            </a:r>
            <a:endParaRPr sz="1600">
              <a:solidFill>
                <a:srgbClr val="13294B"/>
              </a:solidFill>
              <a:latin typeface="Calibri"/>
              <a:ea typeface="Calibri"/>
              <a:cs typeface="Calibri"/>
              <a:sym typeface="Calibri"/>
            </a:endParaRPr>
          </a:p>
        </p:txBody>
      </p:sp>
      <p:pic>
        <p:nvPicPr>
          <p:cNvPr id="371" name="Google Shape;371;p47"/>
          <p:cNvPicPr preferRelativeResize="0"/>
          <p:nvPr/>
        </p:nvPicPr>
        <p:blipFill>
          <a:blip r:embed="rId3">
            <a:alphaModFix/>
          </a:blip>
          <a:stretch>
            <a:fillRect/>
          </a:stretch>
        </p:blipFill>
        <p:spPr>
          <a:xfrm>
            <a:off x="615126" y="2224763"/>
            <a:ext cx="7477950" cy="2202650"/>
          </a:xfrm>
          <a:prstGeom prst="rect">
            <a:avLst/>
          </a:prstGeom>
          <a:noFill/>
          <a:ln>
            <a:noFill/>
          </a:ln>
        </p:spPr>
      </p:pic>
      <p:pic>
        <p:nvPicPr>
          <p:cNvPr id="372" name="Google Shape;372;p47"/>
          <p:cNvPicPr preferRelativeResize="0"/>
          <p:nvPr/>
        </p:nvPicPr>
        <p:blipFill rotWithShape="1">
          <a:blip r:embed="rId4">
            <a:alphaModFix/>
          </a:blip>
          <a:srcRect b="0" l="0" r="93709" t="0"/>
          <a:stretch/>
        </p:blipFill>
        <p:spPr>
          <a:xfrm>
            <a:off x="1070271" y="1523075"/>
            <a:ext cx="547400" cy="557800"/>
          </a:xfrm>
          <a:prstGeom prst="rect">
            <a:avLst/>
          </a:prstGeom>
          <a:noFill/>
          <a:ln>
            <a:noFill/>
          </a:ln>
        </p:spPr>
      </p:pic>
      <p:sp>
        <p:nvSpPr>
          <p:cNvPr id="373" name="Google Shape;373;p47"/>
          <p:cNvSpPr/>
          <p:nvPr/>
        </p:nvSpPr>
        <p:spPr>
          <a:xfrm>
            <a:off x="1657085" y="1586425"/>
            <a:ext cx="6267000" cy="4311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Multimodal encoder: </a:t>
            </a:r>
            <a:r>
              <a:rPr b="1" lang="en">
                <a:solidFill>
                  <a:srgbClr val="674EA7"/>
                </a:solidFill>
              </a:rPr>
              <a:t>Project data into the same feature space as texts.</a:t>
            </a:r>
            <a:endParaRPr b="1">
              <a:solidFill>
                <a:srgbClr val="674EA7"/>
              </a:solidFill>
            </a:endParaRPr>
          </a:p>
        </p:txBody>
      </p:sp>
      <p:sp>
        <p:nvSpPr>
          <p:cNvPr id="374" name="Google Shape;374;p47"/>
          <p:cNvSpPr/>
          <p:nvPr/>
        </p:nvSpPr>
        <p:spPr>
          <a:xfrm>
            <a:off x="4572000" y="1294675"/>
            <a:ext cx="1586100" cy="1014600"/>
          </a:xfrm>
          <a:prstGeom prst="wedgeRoundRectCallout">
            <a:avLst>
              <a:gd fmla="val -20833" name="adj1"/>
              <a:gd fmla="val 62500"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Tradeoffs?</a:t>
            </a:r>
            <a:endParaRPr b="1" sz="1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Networking Head</a:t>
            </a:r>
            <a:endParaRPr b="1" sz="2800">
              <a:solidFill>
                <a:schemeClr val="accent1"/>
              </a:solidFill>
              <a:latin typeface="Georgia"/>
              <a:ea typeface="Georgia"/>
              <a:cs typeface="Georgia"/>
              <a:sym typeface="Georgia"/>
            </a:endParaRPr>
          </a:p>
        </p:txBody>
      </p:sp>
      <p:sp>
        <p:nvSpPr>
          <p:cNvPr id="380" name="Google Shape;380;p48"/>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1" name="Google Shape;381;p48"/>
          <p:cNvSpPr txBox="1"/>
          <p:nvPr/>
        </p:nvSpPr>
        <p:spPr>
          <a:xfrm>
            <a:off x="1060300" y="1039475"/>
            <a:ext cx="71862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2: How to enable LLM to generate answers for networking efficiently?</a:t>
            </a:r>
            <a:endParaRPr sz="1600">
              <a:solidFill>
                <a:srgbClr val="13294B"/>
              </a:solidFill>
              <a:latin typeface="Calibri"/>
              <a:ea typeface="Calibri"/>
              <a:cs typeface="Calibri"/>
              <a:sym typeface="Calibri"/>
            </a:endParaRPr>
          </a:p>
        </p:txBody>
      </p:sp>
      <p:pic>
        <p:nvPicPr>
          <p:cNvPr id="382" name="Google Shape;382;p48"/>
          <p:cNvPicPr preferRelativeResize="0"/>
          <p:nvPr/>
        </p:nvPicPr>
        <p:blipFill>
          <a:blip r:embed="rId3">
            <a:alphaModFix/>
          </a:blip>
          <a:stretch>
            <a:fillRect/>
          </a:stretch>
        </p:blipFill>
        <p:spPr>
          <a:xfrm>
            <a:off x="2117375" y="2024175"/>
            <a:ext cx="4549951" cy="2405600"/>
          </a:xfrm>
          <a:prstGeom prst="rect">
            <a:avLst/>
          </a:prstGeom>
          <a:noFill/>
          <a:ln>
            <a:noFill/>
          </a:ln>
        </p:spPr>
      </p:pic>
      <p:sp>
        <p:nvSpPr>
          <p:cNvPr id="383" name="Google Shape;383;p48"/>
          <p:cNvSpPr/>
          <p:nvPr/>
        </p:nvSpPr>
        <p:spPr>
          <a:xfrm>
            <a:off x="2671850" y="3280125"/>
            <a:ext cx="3026100" cy="120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9"/>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Networking Head</a:t>
            </a:r>
            <a:endParaRPr b="1" sz="2800">
              <a:solidFill>
                <a:schemeClr val="accent1"/>
              </a:solidFill>
              <a:latin typeface="Georgia"/>
              <a:ea typeface="Georgia"/>
              <a:cs typeface="Georgia"/>
              <a:sym typeface="Georgia"/>
            </a:endParaRPr>
          </a:p>
        </p:txBody>
      </p:sp>
      <p:sp>
        <p:nvSpPr>
          <p:cNvPr id="389" name="Google Shape;389;p49"/>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90" name="Google Shape;390;p49"/>
          <p:cNvSpPr txBox="1"/>
          <p:nvPr/>
        </p:nvSpPr>
        <p:spPr>
          <a:xfrm>
            <a:off x="1091875" y="1016375"/>
            <a:ext cx="71862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2: How to enable LLM to generate answers for networking efficiently?</a:t>
            </a:r>
            <a:endParaRPr sz="1600">
              <a:solidFill>
                <a:srgbClr val="13294B"/>
              </a:solidFill>
              <a:latin typeface="Calibri"/>
              <a:ea typeface="Calibri"/>
              <a:cs typeface="Calibri"/>
              <a:sym typeface="Calibri"/>
            </a:endParaRPr>
          </a:p>
        </p:txBody>
      </p:sp>
      <p:pic>
        <p:nvPicPr>
          <p:cNvPr id="391" name="Google Shape;391;p49"/>
          <p:cNvPicPr preferRelativeResize="0"/>
          <p:nvPr/>
        </p:nvPicPr>
        <p:blipFill>
          <a:blip r:embed="rId3">
            <a:alphaModFix/>
          </a:blip>
          <a:stretch>
            <a:fillRect/>
          </a:stretch>
        </p:blipFill>
        <p:spPr>
          <a:xfrm>
            <a:off x="2117375" y="2024175"/>
            <a:ext cx="4549951" cy="2405600"/>
          </a:xfrm>
          <a:prstGeom prst="rect">
            <a:avLst/>
          </a:prstGeom>
          <a:noFill/>
          <a:ln>
            <a:noFill/>
          </a:ln>
        </p:spPr>
      </p:pic>
      <p:pic>
        <p:nvPicPr>
          <p:cNvPr id="392" name="Google Shape;392;p49"/>
          <p:cNvPicPr preferRelativeResize="0"/>
          <p:nvPr/>
        </p:nvPicPr>
        <p:blipFill rotWithShape="1">
          <a:blip r:embed="rId4">
            <a:alphaModFix/>
          </a:blip>
          <a:srcRect b="0" l="0" r="93709" t="0"/>
          <a:stretch/>
        </p:blipFill>
        <p:spPr>
          <a:xfrm>
            <a:off x="555400" y="1527975"/>
            <a:ext cx="523974" cy="557800"/>
          </a:xfrm>
          <a:prstGeom prst="rect">
            <a:avLst/>
          </a:prstGeom>
          <a:noFill/>
          <a:ln>
            <a:noFill/>
          </a:ln>
        </p:spPr>
      </p:pic>
      <p:sp>
        <p:nvSpPr>
          <p:cNvPr id="393" name="Google Shape;393;p49"/>
          <p:cNvSpPr/>
          <p:nvPr/>
        </p:nvSpPr>
        <p:spPr>
          <a:xfrm>
            <a:off x="1131275" y="1591325"/>
            <a:ext cx="7098000" cy="4311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Networking head: a linear output layer to </a:t>
            </a:r>
            <a:r>
              <a:rPr b="1" lang="en">
                <a:solidFill>
                  <a:srgbClr val="674EA7"/>
                </a:solidFill>
              </a:rPr>
              <a:t>generate task-specific answers directly</a:t>
            </a:r>
            <a:r>
              <a:rPr b="1" lang="en"/>
              <a:t>.</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DD-LRNA</a:t>
            </a:r>
            <a:endParaRPr b="1" sz="2800">
              <a:solidFill>
                <a:schemeClr val="accent1"/>
              </a:solidFill>
              <a:latin typeface="Georgia"/>
              <a:ea typeface="Georgia"/>
              <a:cs typeface="Georgia"/>
              <a:sym typeface="Georgia"/>
            </a:endParaRPr>
          </a:p>
        </p:txBody>
      </p:sp>
      <p:sp>
        <p:nvSpPr>
          <p:cNvPr id="399" name="Google Shape;399;p5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00" name="Google Shape;400;p50"/>
          <p:cNvSpPr txBox="1"/>
          <p:nvPr/>
        </p:nvSpPr>
        <p:spPr>
          <a:xfrm>
            <a:off x="894150" y="1016375"/>
            <a:ext cx="73557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3: How to fine-tune the LLM to learn networking knowledge efficiently?</a:t>
            </a:r>
            <a:endParaRPr sz="1600">
              <a:solidFill>
                <a:srgbClr val="13294B"/>
              </a:solidFill>
              <a:latin typeface="Calibri"/>
              <a:ea typeface="Calibri"/>
              <a:cs typeface="Calibri"/>
              <a:sym typeface="Calibri"/>
            </a:endParaRPr>
          </a:p>
        </p:txBody>
      </p:sp>
      <p:pic>
        <p:nvPicPr>
          <p:cNvPr id="401" name="Google Shape;401;p50"/>
          <p:cNvPicPr preferRelativeResize="0"/>
          <p:nvPr/>
        </p:nvPicPr>
        <p:blipFill>
          <a:blip r:embed="rId3">
            <a:alphaModFix/>
          </a:blip>
          <a:stretch>
            <a:fillRect/>
          </a:stretch>
        </p:blipFill>
        <p:spPr>
          <a:xfrm>
            <a:off x="1623075" y="1759075"/>
            <a:ext cx="5680149" cy="2544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DD-LRNA</a:t>
            </a:r>
            <a:endParaRPr b="1" sz="2800">
              <a:solidFill>
                <a:schemeClr val="accent1"/>
              </a:solidFill>
              <a:latin typeface="Georgia"/>
              <a:ea typeface="Georgia"/>
              <a:cs typeface="Georgia"/>
              <a:sym typeface="Georgia"/>
            </a:endParaRPr>
          </a:p>
        </p:txBody>
      </p:sp>
      <p:sp>
        <p:nvSpPr>
          <p:cNvPr id="407" name="Google Shape;407;p5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08" name="Google Shape;408;p51"/>
          <p:cNvSpPr txBox="1"/>
          <p:nvPr/>
        </p:nvSpPr>
        <p:spPr>
          <a:xfrm>
            <a:off x="972675" y="980813"/>
            <a:ext cx="73557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3: How to fine-tune the LLM to learn networking knowledge efficiently?</a:t>
            </a:r>
            <a:endParaRPr sz="1600">
              <a:solidFill>
                <a:srgbClr val="13294B"/>
              </a:solidFill>
              <a:latin typeface="Calibri"/>
              <a:ea typeface="Calibri"/>
              <a:cs typeface="Calibri"/>
              <a:sym typeface="Calibri"/>
            </a:endParaRPr>
          </a:p>
        </p:txBody>
      </p:sp>
      <p:pic>
        <p:nvPicPr>
          <p:cNvPr id="409" name="Google Shape;409;p51"/>
          <p:cNvPicPr preferRelativeResize="0"/>
          <p:nvPr/>
        </p:nvPicPr>
        <p:blipFill rotWithShape="1">
          <a:blip r:embed="rId3">
            <a:alphaModFix/>
          </a:blip>
          <a:srcRect b="0" l="0" r="93709" t="0"/>
          <a:stretch/>
        </p:blipFill>
        <p:spPr>
          <a:xfrm>
            <a:off x="100675" y="1491575"/>
            <a:ext cx="523974" cy="557800"/>
          </a:xfrm>
          <a:prstGeom prst="rect">
            <a:avLst/>
          </a:prstGeom>
          <a:noFill/>
          <a:ln>
            <a:noFill/>
          </a:ln>
        </p:spPr>
      </p:pic>
      <p:sp>
        <p:nvSpPr>
          <p:cNvPr id="410" name="Google Shape;410;p51"/>
          <p:cNvSpPr/>
          <p:nvPr/>
        </p:nvSpPr>
        <p:spPr>
          <a:xfrm>
            <a:off x="676550" y="1554925"/>
            <a:ext cx="8255400" cy="4311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DD-LRNA: 1) </a:t>
            </a:r>
            <a:r>
              <a:rPr b="1" lang="en">
                <a:solidFill>
                  <a:srgbClr val="674EA7"/>
                </a:solidFill>
              </a:rPr>
              <a:t>Remove interactions </a:t>
            </a:r>
            <a:r>
              <a:rPr b="1" lang="en"/>
              <a:t>between LLM and environments based on data-driven RL</a:t>
            </a:r>
            <a:endParaRPr b="1"/>
          </a:p>
        </p:txBody>
      </p:sp>
      <p:pic>
        <p:nvPicPr>
          <p:cNvPr id="411" name="Google Shape;411;p51"/>
          <p:cNvPicPr preferRelativeResize="0"/>
          <p:nvPr/>
        </p:nvPicPr>
        <p:blipFill rotWithShape="1">
          <a:blip r:embed="rId4">
            <a:alphaModFix/>
          </a:blip>
          <a:srcRect b="16694" l="0" r="586" t="0"/>
          <a:stretch/>
        </p:blipFill>
        <p:spPr>
          <a:xfrm>
            <a:off x="1932300" y="2217175"/>
            <a:ext cx="5436449" cy="2040850"/>
          </a:xfrm>
          <a:prstGeom prst="rect">
            <a:avLst/>
          </a:prstGeom>
          <a:noFill/>
          <a:ln>
            <a:noFill/>
          </a:ln>
        </p:spPr>
      </p:pic>
      <p:pic>
        <p:nvPicPr>
          <p:cNvPr id="412" name="Google Shape;412;p51"/>
          <p:cNvPicPr preferRelativeResize="0"/>
          <p:nvPr/>
        </p:nvPicPr>
        <p:blipFill rotWithShape="1">
          <a:blip r:embed="rId4">
            <a:alphaModFix/>
          </a:blip>
          <a:srcRect b="16694" l="0" r="586" t="0"/>
          <a:stretch/>
        </p:blipFill>
        <p:spPr>
          <a:xfrm>
            <a:off x="384975" y="2217175"/>
            <a:ext cx="5436449" cy="2040850"/>
          </a:xfrm>
          <a:prstGeom prst="rect">
            <a:avLst/>
          </a:prstGeom>
          <a:noFill/>
          <a:ln>
            <a:noFill/>
          </a:ln>
        </p:spPr>
      </p:pic>
      <p:pic>
        <p:nvPicPr>
          <p:cNvPr id="413" name="Google Shape;413;p51"/>
          <p:cNvPicPr preferRelativeResize="0"/>
          <p:nvPr/>
        </p:nvPicPr>
        <p:blipFill>
          <a:blip r:embed="rId5">
            <a:alphaModFix/>
          </a:blip>
          <a:stretch>
            <a:fillRect/>
          </a:stretch>
        </p:blipFill>
        <p:spPr>
          <a:xfrm>
            <a:off x="6166950" y="2999775"/>
            <a:ext cx="2532739" cy="557800"/>
          </a:xfrm>
          <a:prstGeom prst="rect">
            <a:avLst/>
          </a:prstGeom>
          <a:noFill/>
          <a:ln>
            <a:noFill/>
          </a:ln>
        </p:spPr>
      </p:pic>
      <p:sp>
        <p:nvSpPr>
          <p:cNvPr id="414" name="Google Shape;414;p51"/>
          <p:cNvSpPr/>
          <p:nvPr/>
        </p:nvSpPr>
        <p:spPr>
          <a:xfrm>
            <a:off x="3635850" y="2999775"/>
            <a:ext cx="1702800" cy="7698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DD-LRNA</a:t>
            </a:r>
            <a:endParaRPr b="1" sz="2800">
              <a:solidFill>
                <a:schemeClr val="accent1"/>
              </a:solidFill>
              <a:latin typeface="Georgia"/>
              <a:ea typeface="Georgia"/>
              <a:cs typeface="Georgia"/>
              <a:sym typeface="Georgia"/>
            </a:endParaRPr>
          </a:p>
        </p:txBody>
      </p:sp>
      <p:sp>
        <p:nvSpPr>
          <p:cNvPr id="420" name="Google Shape;420;p5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21" name="Google Shape;421;p52"/>
          <p:cNvSpPr txBox="1"/>
          <p:nvPr/>
        </p:nvSpPr>
        <p:spPr>
          <a:xfrm>
            <a:off x="1200450" y="980800"/>
            <a:ext cx="7355700" cy="475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3294B"/>
                </a:solidFill>
                <a:latin typeface="Calibri"/>
                <a:ea typeface="Calibri"/>
                <a:cs typeface="Calibri"/>
                <a:sym typeface="Calibri"/>
              </a:rPr>
              <a:t>Challenge 3: How to fine-tune the LLM to learn networking knowledge efficiently?</a:t>
            </a:r>
            <a:endParaRPr sz="1600">
              <a:solidFill>
                <a:srgbClr val="13294B"/>
              </a:solidFill>
              <a:latin typeface="Calibri"/>
              <a:ea typeface="Calibri"/>
              <a:cs typeface="Calibri"/>
              <a:sym typeface="Calibri"/>
            </a:endParaRPr>
          </a:p>
        </p:txBody>
      </p:sp>
      <p:pic>
        <p:nvPicPr>
          <p:cNvPr id="422" name="Google Shape;422;p52"/>
          <p:cNvPicPr preferRelativeResize="0"/>
          <p:nvPr/>
        </p:nvPicPr>
        <p:blipFill rotWithShape="1">
          <a:blip r:embed="rId3">
            <a:alphaModFix/>
          </a:blip>
          <a:srcRect b="0" l="0" r="93709" t="0"/>
          <a:stretch/>
        </p:blipFill>
        <p:spPr>
          <a:xfrm>
            <a:off x="370175" y="1491575"/>
            <a:ext cx="523974" cy="557800"/>
          </a:xfrm>
          <a:prstGeom prst="rect">
            <a:avLst/>
          </a:prstGeom>
          <a:noFill/>
          <a:ln>
            <a:noFill/>
          </a:ln>
        </p:spPr>
      </p:pic>
      <p:sp>
        <p:nvSpPr>
          <p:cNvPr id="423" name="Google Shape;423;p52"/>
          <p:cNvSpPr/>
          <p:nvPr/>
        </p:nvSpPr>
        <p:spPr>
          <a:xfrm>
            <a:off x="986550" y="1554925"/>
            <a:ext cx="7909200" cy="4311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DD-LRNA: 2) Insert </a:t>
            </a:r>
            <a:r>
              <a:rPr b="1" lang="en" sz="1500">
                <a:solidFill>
                  <a:srgbClr val="674EA7"/>
                </a:solidFill>
              </a:rPr>
              <a:t>low-rank matrices</a:t>
            </a:r>
            <a:r>
              <a:rPr b="1" lang="en" sz="1500"/>
              <a:t> to reduce the number of trainable parameters</a:t>
            </a:r>
            <a:endParaRPr b="1" sz="1500"/>
          </a:p>
        </p:txBody>
      </p:sp>
      <p:pic>
        <p:nvPicPr>
          <p:cNvPr id="424" name="Google Shape;424;p52"/>
          <p:cNvPicPr preferRelativeResize="0"/>
          <p:nvPr/>
        </p:nvPicPr>
        <p:blipFill rotWithShape="1">
          <a:blip r:embed="rId4">
            <a:alphaModFix/>
          </a:blip>
          <a:srcRect b="16694" l="0" r="586" t="0"/>
          <a:stretch/>
        </p:blipFill>
        <p:spPr>
          <a:xfrm>
            <a:off x="1932300" y="2217175"/>
            <a:ext cx="5436449" cy="2040850"/>
          </a:xfrm>
          <a:prstGeom prst="rect">
            <a:avLst/>
          </a:prstGeom>
          <a:noFill/>
          <a:ln>
            <a:noFill/>
          </a:ln>
        </p:spPr>
      </p:pic>
      <p:pic>
        <p:nvPicPr>
          <p:cNvPr id="425" name="Google Shape;425;p52"/>
          <p:cNvPicPr preferRelativeResize="0"/>
          <p:nvPr/>
        </p:nvPicPr>
        <p:blipFill>
          <a:blip r:embed="rId5">
            <a:alphaModFix/>
          </a:blip>
          <a:stretch>
            <a:fillRect/>
          </a:stretch>
        </p:blipFill>
        <p:spPr>
          <a:xfrm>
            <a:off x="5848900" y="3538149"/>
            <a:ext cx="3046900" cy="719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DD-LRNA</a:t>
            </a:r>
            <a:endParaRPr b="1" sz="2800">
              <a:solidFill>
                <a:schemeClr val="accent1"/>
              </a:solidFill>
              <a:latin typeface="Georgia"/>
              <a:ea typeface="Georgia"/>
              <a:cs typeface="Georgia"/>
              <a:sym typeface="Georgia"/>
            </a:endParaRPr>
          </a:p>
        </p:txBody>
      </p:sp>
      <p:sp>
        <p:nvSpPr>
          <p:cNvPr id="431" name="Google Shape;431;p5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32" name="Google Shape;432;p53"/>
          <p:cNvPicPr preferRelativeResize="0"/>
          <p:nvPr/>
        </p:nvPicPr>
        <p:blipFill>
          <a:blip r:embed="rId3">
            <a:alphaModFix/>
          </a:blip>
          <a:stretch>
            <a:fillRect/>
          </a:stretch>
        </p:blipFill>
        <p:spPr>
          <a:xfrm>
            <a:off x="1652801" y="860826"/>
            <a:ext cx="5838374" cy="34218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Evaluation</a:t>
            </a:r>
            <a:endParaRPr b="1" sz="2800">
              <a:solidFill>
                <a:schemeClr val="accent1"/>
              </a:solidFill>
              <a:latin typeface="Georgia"/>
              <a:ea typeface="Georgia"/>
              <a:cs typeface="Georgia"/>
              <a:sym typeface="Georgia"/>
            </a:endParaRPr>
          </a:p>
        </p:txBody>
      </p:sp>
      <p:sp>
        <p:nvSpPr>
          <p:cNvPr id="438" name="Google Shape;438;p54"/>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9" name="Google Shape;439;p54"/>
          <p:cNvSpPr txBox="1"/>
          <p:nvPr/>
        </p:nvSpPr>
        <p:spPr>
          <a:xfrm>
            <a:off x="513800" y="991050"/>
            <a:ext cx="8382000" cy="3161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Simulation setup</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Llama2 as the </a:t>
            </a:r>
            <a:r>
              <a:rPr lang="en" sz="2100">
                <a:solidFill>
                  <a:srgbClr val="13294B"/>
                </a:solidFill>
                <a:latin typeface="Calibri"/>
                <a:ea typeface="Calibri"/>
                <a:cs typeface="Calibri"/>
                <a:sym typeface="Calibri"/>
              </a:rPr>
              <a:t>foundation</a:t>
            </a:r>
            <a:r>
              <a:rPr lang="en" sz="2100">
                <a:solidFill>
                  <a:srgbClr val="13294B"/>
                </a:solidFill>
                <a:latin typeface="Calibri"/>
                <a:ea typeface="Calibri"/>
                <a:cs typeface="Calibri"/>
                <a:sym typeface="Calibri"/>
              </a:rPr>
              <a:t> LLM</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Networking</a:t>
            </a:r>
            <a:r>
              <a:rPr lang="en" sz="2100">
                <a:solidFill>
                  <a:srgbClr val="13294B"/>
                </a:solidFill>
                <a:latin typeface="Calibri"/>
                <a:ea typeface="Calibri"/>
                <a:cs typeface="Calibri"/>
                <a:sym typeface="Calibri"/>
              </a:rPr>
              <a:t> tasks: VP, ABR, and CJS</a:t>
            </a:r>
            <a:endParaRPr sz="2100">
              <a:solidFill>
                <a:srgbClr val="13294B"/>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Baselines</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Learning-based algorithms</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Rule-based algorithms</a:t>
            </a:r>
            <a:endParaRPr sz="2100">
              <a:solidFill>
                <a:srgbClr val="13294B"/>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Metrics</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MAE for VP, QoE for ABR, JCT for CJS</a:t>
            </a:r>
            <a:endParaRPr sz="2100">
              <a:solidFill>
                <a:srgbClr val="13294B"/>
              </a:solidFill>
              <a:latin typeface="Calibri"/>
              <a:ea typeface="Calibri"/>
              <a:cs typeface="Calibri"/>
              <a:sym typeface="Calibri"/>
            </a:endParaRPr>
          </a:p>
          <a:p>
            <a:pPr indent="-361950" lvl="0" marL="4572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Hardware settings: </a:t>
            </a:r>
            <a:endParaRPr sz="2100">
              <a:solidFill>
                <a:srgbClr val="13294B"/>
              </a:solidFill>
              <a:latin typeface="Calibri"/>
              <a:ea typeface="Calibri"/>
              <a:cs typeface="Calibri"/>
              <a:sym typeface="Calibri"/>
            </a:endParaRPr>
          </a:p>
          <a:p>
            <a:pPr indent="-361950" lvl="1" marL="914400" rtl="0" algn="l">
              <a:spcBef>
                <a:spcPts val="0"/>
              </a:spcBef>
              <a:spcAft>
                <a:spcPts val="0"/>
              </a:spcAft>
              <a:buClr>
                <a:srgbClr val="13294B"/>
              </a:buClr>
              <a:buSzPts val="2100"/>
              <a:buFont typeface="Calibri"/>
              <a:buChar char="○"/>
            </a:pPr>
            <a:r>
              <a:rPr lang="en" sz="2100">
                <a:solidFill>
                  <a:srgbClr val="13294B"/>
                </a:solidFill>
                <a:latin typeface="Calibri"/>
                <a:ea typeface="Calibri"/>
                <a:cs typeface="Calibri"/>
                <a:sym typeface="Calibri"/>
              </a:rPr>
              <a:t>Two NVIDIA 40GB A100 GPUs</a:t>
            </a:r>
            <a:endParaRPr sz="2100">
              <a:solidFill>
                <a:srgbClr val="13294B"/>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5"/>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General Evaluation</a:t>
            </a:r>
            <a:endParaRPr b="1" sz="2800">
              <a:solidFill>
                <a:schemeClr val="accent1"/>
              </a:solidFill>
              <a:latin typeface="Georgia"/>
              <a:ea typeface="Georgia"/>
              <a:cs typeface="Georgia"/>
              <a:sym typeface="Georgia"/>
            </a:endParaRPr>
          </a:p>
        </p:txBody>
      </p:sp>
      <p:sp>
        <p:nvSpPr>
          <p:cNvPr id="445" name="Google Shape;445;p55"/>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6" name="Google Shape;446;p55"/>
          <p:cNvSpPr txBox="1"/>
          <p:nvPr/>
        </p:nvSpPr>
        <p:spPr>
          <a:xfrm>
            <a:off x="513800" y="991050"/>
            <a:ext cx="83820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pic>
        <p:nvPicPr>
          <p:cNvPr id="447" name="Google Shape;447;p55"/>
          <p:cNvPicPr preferRelativeResize="0"/>
          <p:nvPr/>
        </p:nvPicPr>
        <p:blipFill rotWithShape="1">
          <a:blip r:embed="rId3">
            <a:alphaModFix/>
          </a:blip>
          <a:srcRect b="28698" l="0" r="0" t="0"/>
          <a:stretch/>
        </p:blipFill>
        <p:spPr>
          <a:xfrm>
            <a:off x="2125075" y="2615950"/>
            <a:ext cx="5386900" cy="1955375"/>
          </a:xfrm>
          <a:prstGeom prst="rect">
            <a:avLst/>
          </a:prstGeom>
          <a:noFill/>
          <a:ln>
            <a:noFill/>
          </a:ln>
        </p:spPr>
      </p:pic>
      <p:sp>
        <p:nvSpPr>
          <p:cNvPr id="448" name="Google Shape;448;p55"/>
          <p:cNvSpPr txBox="1"/>
          <p:nvPr/>
        </p:nvSpPr>
        <p:spPr>
          <a:xfrm>
            <a:off x="513800" y="923875"/>
            <a:ext cx="8382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Learning-based algorithms outperform traditional rule-based algorithms </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Due to their larger parameter sizes and large-scale pre-training. LLMs are more powerful in function approximation, pattern mining, and long-term planning. </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They help reduce the engineering overhead.</a:t>
            </a:r>
            <a:endParaRPr sz="1800">
              <a:solidFill>
                <a:srgbClr val="13294B"/>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6"/>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Generalization</a:t>
            </a:r>
            <a:endParaRPr b="1" sz="2800">
              <a:solidFill>
                <a:schemeClr val="accent1"/>
              </a:solidFill>
              <a:latin typeface="Georgia"/>
              <a:ea typeface="Georgia"/>
              <a:cs typeface="Georgia"/>
              <a:sym typeface="Georgia"/>
            </a:endParaRPr>
          </a:p>
        </p:txBody>
      </p:sp>
      <p:sp>
        <p:nvSpPr>
          <p:cNvPr id="454" name="Google Shape;454;p56"/>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55" name="Google Shape;455;p56"/>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456" name="Google Shape;456;p56"/>
          <p:cNvSpPr txBox="1"/>
          <p:nvPr/>
        </p:nvSpPr>
        <p:spPr>
          <a:xfrm>
            <a:off x="513800" y="923875"/>
            <a:ext cx="44409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NetLLM can efficiently utilize the extensive knowledge of the LLM to achieve stronger generalization.</a:t>
            </a:r>
            <a:endParaRPr sz="1800">
              <a:solidFill>
                <a:srgbClr val="13294B"/>
              </a:solidFill>
              <a:latin typeface="Calibri"/>
              <a:ea typeface="Calibri"/>
              <a:cs typeface="Calibri"/>
              <a:sym typeface="Calibri"/>
            </a:endParaRPr>
          </a:p>
        </p:txBody>
      </p:sp>
      <p:pic>
        <p:nvPicPr>
          <p:cNvPr id="457" name="Google Shape;457;p56"/>
          <p:cNvPicPr preferRelativeResize="0"/>
          <p:nvPr/>
        </p:nvPicPr>
        <p:blipFill>
          <a:blip r:embed="rId3">
            <a:alphaModFix/>
          </a:blip>
          <a:stretch>
            <a:fillRect/>
          </a:stretch>
        </p:blipFill>
        <p:spPr>
          <a:xfrm>
            <a:off x="4718601" y="198200"/>
            <a:ext cx="4177200" cy="458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 name="Google Shape;63;p12"/>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LLMs for Graph: problem definition</a:t>
            </a:r>
            <a:endParaRPr b="1" sz="3000">
              <a:solidFill>
                <a:schemeClr val="accent1"/>
              </a:solidFill>
              <a:latin typeface="Georgia"/>
              <a:ea typeface="Georgia"/>
              <a:cs typeface="Georgia"/>
              <a:sym typeface="Georgia"/>
            </a:endParaRPr>
          </a:p>
        </p:txBody>
      </p:sp>
      <p:pic>
        <p:nvPicPr>
          <p:cNvPr id="64" name="Google Shape;64;p12"/>
          <p:cNvPicPr preferRelativeResize="0"/>
          <p:nvPr/>
        </p:nvPicPr>
        <p:blipFill>
          <a:blip r:embed="rId4">
            <a:alphaModFix/>
          </a:blip>
          <a:stretch>
            <a:fillRect/>
          </a:stretch>
        </p:blipFill>
        <p:spPr>
          <a:xfrm>
            <a:off x="794350" y="2107406"/>
            <a:ext cx="7814276" cy="1724982"/>
          </a:xfrm>
          <a:prstGeom prst="rect">
            <a:avLst/>
          </a:prstGeom>
          <a:noFill/>
          <a:ln>
            <a:noFill/>
          </a:ln>
        </p:spPr>
      </p:pic>
      <p:pic>
        <p:nvPicPr>
          <p:cNvPr id="65" name="Google Shape;65;p12"/>
          <p:cNvPicPr preferRelativeResize="0"/>
          <p:nvPr/>
        </p:nvPicPr>
        <p:blipFill>
          <a:blip r:embed="rId5">
            <a:alphaModFix/>
          </a:blip>
          <a:stretch>
            <a:fillRect/>
          </a:stretch>
        </p:blipFill>
        <p:spPr>
          <a:xfrm>
            <a:off x="978975" y="968587"/>
            <a:ext cx="1991174" cy="399900"/>
          </a:xfrm>
          <a:prstGeom prst="rect">
            <a:avLst/>
          </a:prstGeom>
          <a:noFill/>
          <a:ln>
            <a:noFill/>
          </a:ln>
        </p:spPr>
      </p:pic>
      <p:sp>
        <p:nvSpPr>
          <p:cNvPr id="66" name="Google Shape;66;p12"/>
          <p:cNvSpPr txBox="1"/>
          <p:nvPr/>
        </p:nvSpPr>
        <p:spPr>
          <a:xfrm>
            <a:off x="581475" y="932200"/>
            <a:ext cx="5437500" cy="160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t/>
            </a:r>
            <a:endParaRPr sz="16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b="1" lang="en" sz="1800">
                <a:solidFill>
                  <a:srgbClr val="13294B"/>
                </a:solidFill>
                <a:latin typeface="Calibri"/>
                <a:ea typeface="Calibri"/>
                <a:cs typeface="Calibri"/>
                <a:sym typeface="Calibri"/>
              </a:rPr>
              <a:t>Goal</a:t>
            </a:r>
            <a:r>
              <a:rPr lang="en" sz="1800">
                <a:solidFill>
                  <a:srgbClr val="13294B"/>
                </a:solidFill>
                <a:latin typeface="Calibri"/>
                <a:ea typeface="Calibri"/>
                <a:cs typeface="Calibri"/>
                <a:sym typeface="Calibri"/>
              </a:rPr>
              <a:t>: Find the best answer </a:t>
            </a:r>
            <a:r>
              <a:rPr i="1" lang="en" sz="1800">
                <a:solidFill>
                  <a:srgbClr val="13294B"/>
                </a:solidFill>
                <a:latin typeface="Georgia"/>
                <a:ea typeface="Georgia"/>
                <a:cs typeface="Georgia"/>
                <a:sym typeface="Georgia"/>
              </a:rPr>
              <a:t>A</a:t>
            </a:r>
            <a:r>
              <a:rPr lang="en" sz="1800">
                <a:solidFill>
                  <a:srgbClr val="13294B"/>
                </a:solidFill>
                <a:latin typeface="Calibri"/>
                <a:ea typeface="Calibri"/>
                <a:cs typeface="Calibri"/>
                <a:sym typeface="Calibri"/>
              </a:rPr>
              <a:t> given </a:t>
            </a:r>
            <a:r>
              <a:rPr i="1" lang="en" sz="1800">
                <a:solidFill>
                  <a:srgbClr val="13294B"/>
                </a:solidFill>
                <a:latin typeface="Georgia"/>
                <a:ea typeface="Georgia"/>
                <a:cs typeface="Georgia"/>
                <a:sym typeface="Georgia"/>
              </a:rPr>
              <a:t>G</a:t>
            </a:r>
            <a:r>
              <a:rPr lang="en" sz="1800">
                <a:solidFill>
                  <a:srgbClr val="13294B"/>
                </a:solidFill>
                <a:latin typeface="Calibri"/>
                <a:ea typeface="Calibri"/>
                <a:cs typeface="Calibri"/>
                <a:sym typeface="Calibri"/>
              </a:rPr>
              <a:t> and </a:t>
            </a:r>
            <a:r>
              <a:rPr i="1" lang="en" sz="1800">
                <a:solidFill>
                  <a:srgbClr val="13294B"/>
                </a:solidFill>
                <a:latin typeface="Georgia"/>
                <a:ea typeface="Georgia"/>
                <a:cs typeface="Georgia"/>
                <a:sym typeface="Georgia"/>
              </a:rPr>
              <a:t>Q</a:t>
            </a:r>
            <a:endParaRPr i="1" sz="1800">
              <a:solidFill>
                <a:srgbClr val="13294B"/>
              </a:solidFill>
              <a:latin typeface="Georgia"/>
              <a:ea typeface="Georgia"/>
              <a:cs typeface="Georgia"/>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Generalization</a:t>
            </a:r>
            <a:endParaRPr b="1" sz="2800">
              <a:solidFill>
                <a:schemeClr val="accent1"/>
              </a:solidFill>
              <a:latin typeface="Georgia"/>
              <a:ea typeface="Georgia"/>
              <a:cs typeface="Georgia"/>
              <a:sym typeface="Georgia"/>
            </a:endParaRPr>
          </a:p>
        </p:txBody>
      </p:sp>
      <p:sp>
        <p:nvSpPr>
          <p:cNvPr id="463" name="Google Shape;463;p57"/>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4" name="Google Shape;464;p57"/>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465" name="Google Shape;465;p57"/>
          <p:cNvSpPr txBox="1"/>
          <p:nvPr/>
        </p:nvSpPr>
        <p:spPr>
          <a:xfrm>
            <a:off x="513800" y="923875"/>
            <a:ext cx="7818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Learning-based algorithms do not always outperform conventional rule-based algorithms.</a:t>
            </a:r>
            <a:endParaRPr sz="1800">
              <a:solidFill>
                <a:srgbClr val="13294B"/>
              </a:solidFill>
              <a:latin typeface="Calibri"/>
              <a:ea typeface="Calibri"/>
              <a:cs typeface="Calibri"/>
              <a:sym typeface="Calibri"/>
            </a:endParaRPr>
          </a:p>
        </p:txBody>
      </p:sp>
      <p:pic>
        <p:nvPicPr>
          <p:cNvPr id="466" name="Google Shape;466;p57"/>
          <p:cNvPicPr preferRelativeResize="0"/>
          <p:nvPr/>
        </p:nvPicPr>
        <p:blipFill rotWithShape="1">
          <a:blip r:embed="rId3">
            <a:alphaModFix/>
          </a:blip>
          <a:srcRect b="31903" l="0" r="0" t="34188"/>
          <a:stretch/>
        </p:blipFill>
        <p:spPr>
          <a:xfrm>
            <a:off x="1954925" y="2077400"/>
            <a:ext cx="5119000" cy="1905900"/>
          </a:xfrm>
          <a:prstGeom prst="rect">
            <a:avLst/>
          </a:prstGeom>
          <a:noFill/>
          <a:ln>
            <a:noFill/>
          </a:ln>
        </p:spPr>
      </p:pic>
      <p:sp>
        <p:nvSpPr>
          <p:cNvPr id="467" name="Google Shape;467;p57"/>
          <p:cNvSpPr/>
          <p:nvPr/>
        </p:nvSpPr>
        <p:spPr>
          <a:xfrm>
            <a:off x="4310300" y="2513750"/>
            <a:ext cx="622200" cy="73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Deep Dive</a:t>
            </a:r>
            <a:endParaRPr b="1" sz="2800">
              <a:solidFill>
                <a:schemeClr val="accent1"/>
              </a:solidFill>
              <a:latin typeface="Georgia"/>
              <a:ea typeface="Georgia"/>
              <a:cs typeface="Georgia"/>
              <a:sym typeface="Georgia"/>
            </a:endParaRPr>
          </a:p>
        </p:txBody>
      </p:sp>
      <p:sp>
        <p:nvSpPr>
          <p:cNvPr id="473" name="Google Shape;473;p58"/>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4" name="Google Shape;474;p58"/>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475" name="Google Shape;475;p58"/>
          <p:cNvSpPr txBox="1"/>
          <p:nvPr/>
        </p:nvSpPr>
        <p:spPr>
          <a:xfrm>
            <a:off x="513800" y="923875"/>
            <a:ext cx="88956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LLMs can be adapted for networking due to the pre-trained and domain knowledge.</a:t>
            </a:r>
            <a:endParaRPr sz="1800">
              <a:solidFill>
                <a:srgbClr val="13294B"/>
              </a:solidFill>
              <a:latin typeface="Calibri"/>
              <a:ea typeface="Calibri"/>
              <a:cs typeface="Calibri"/>
              <a:sym typeface="Calibri"/>
            </a:endParaRPr>
          </a:p>
        </p:txBody>
      </p:sp>
      <p:pic>
        <p:nvPicPr>
          <p:cNvPr id="476" name="Google Shape;476;p58"/>
          <p:cNvPicPr preferRelativeResize="0"/>
          <p:nvPr/>
        </p:nvPicPr>
        <p:blipFill>
          <a:blip r:embed="rId3">
            <a:alphaModFix/>
          </a:blip>
          <a:stretch>
            <a:fillRect/>
          </a:stretch>
        </p:blipFill>
        <p:spPr>
          <a:xfrm>
            <a:off x="2006150" y="1835275"/>
            <a:ext cx="5266150" cy="2135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More experiments</a:t>
            </a:r>
            <a:endParaRPr b="1" sz="2800">
              <a:solidFill>
                <a:schemeClr val="accent1"/>
              </a:solidFill>
              <a:latin typeface="Georgia"/>
              <a:ea typeface="Georgia"/>
              <a:cs typeface="Georgia"/>
              <a:sym typeface="Georgia"/>
            </a:endParaRPr>
          </a:p>
        </p:txBody>
      </p:sp>
      <p:sp>
        <p:nvSpPr>
          <p:cNvPr id="482" name="Google Shape;482;p59"/>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83" name="Google Shape;483;p59"/>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484" name="Google Shape;484;p59"/>
          <p:cNvSpPr txBox="1"/>
          <p:nvPr/>
        </p:nvSpPr>
        <p:spPr>
          <a:xfrm>
            <a:off x="513800" y="923875"/>
            <a:ext cx="8316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Impacts of different types of LLMs</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All the </a:t>
            </a:r>
            <a:r>
              <a:rPr lang="en" sz="1800">
                <a:solidFill>
                  <a:srgbClr val="13294B"/>
                </a:solidFill>
                <a:latin typeface="Calibri"/>
                <a:ea typeface="Calibri"/>
                <a:cs typeface="Calibri"/>
                <a:sym typeface="Calibri"/>
              </a:rPr>
              <a:t>adapted</a:t>
            </a:r>
            <a:r>
              <a:rPr lang="en" sz="1800">
                <a:solidFill>
                  <a:srgbClr val="13294B"/>
                </a:solidFill>
                <a:latin typeface="Calibri"/>
                <a:ea typeface="Calibri"/>
                <a:cs typeface="Calibri"/>
                <a:sym typeface="Calibri"/>
              </a:rPr>
              <a:t> LLMs the </a:t>
            </a:r>
            <a:r>
              <a:rPr lang="en" sz="1800">
                <a:solidFill>
                  <a:srgbClr val="13294B"/>
                </a:solidFill>
                <a:latin typeface="Calibri"/>
                <a:ea typeface="Calibri"/>
                <a:cs typeface="Calibri"/>
                <a:sym typeface="Calibri"/>
              </a:rPr>
              <a:t>state</a:t>
            </a:r>
            <a:r>
              <a:rPr lang="en" sz="1800">
                <a:solidFill>
                  <a:srgbClr val="13294B"/>
                </a:solidFill>
                <a:latin typeface="Calibri"/>
                <a:ea typeface="Calibri"/>
                <a:cs typeface="Calibri"/>
                <a:sym typeface="Calibri"/>
              </a:rPr>
              <a:t> of the arts on both tasks, which confirms the compatibility of NetLLM.</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Impacts of different sizes of LLMs</a:t>
            </a:r>
            <a:endParaRPr sz="1800">
              <a:solidFill>
                <a:srgbClr val="999999"/>
              </a:solidFill>
              <a:latin typeface="Calibri"/>
              <a:ea typeface="Calibri"/>
              <a:cs typeface="Calibri"/>
              <a:sym typeface="Calibri"/>
            </a:endParaRPr>
          </a:p>
          <a:p>
            <a:pPr indent="-342900" lvl="1" marL="9144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In practice, LLMs with parameter sizes greater than 1B are suitable for networking adaptation, while those smaller than 1B may not be the </a:t>
            </a:r>
            <a:r>
              <a:rPr lang="en" sz="1800">
                <a:solidFill>
                  <a:srgbClr val="999999"/>
                </a:solidFill>
                <a:latin typeface="Calibri"/>
                <a:ea typeface="Calibri"/>
                <a:cs typeface="Calibri"/>
                <a:sym typeface="Calibri"/>
              </a:rPr>
              <a:t>optimal</a:t>
            </a:r>
            <a:r>
              <a:rPr lang="en" sz="1800">
                <a:solidFill>
                  <a:srgbClr val="999999"/>
                </a:solidFill>
                <a:latin typeface="Calibri"/>
                <a:ea typeface="Calibri"/>
                <a:cs typeface="Calibri"/>
                <a:sym typeface="Calibri"/>
              </a:rPr>
              <a:t> choices for adaptation.</a:t>
            </a:r>
            <a:endParaRPr sz="1800">
              <a:solidFill>
                <a:srgbClr val="999999"/>
              </a:solidFill>
              <a:latin typeface="Calibri"/>
              <a:ea typeface="Calibri"/>
              <a:cs typeface="Calibri"/>
              <a:sym typeface="Calibri"/>
            </a:endParaRPr>
          </a:p>
          <a:p>
            <a:pPr indent="-342900" lvl="0" marL="4572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Computation overhead</a:t>
            </a:r>
            <a:endParaRPr sz="1800">
              <a:solidFill>
                <a:srgbClr val="999999"/>
              </a:solidFill>
              <a:latin typeface="Calibri"/>
              <a:ea typeface="Calibri"/>
              <a:cs typeface="Calibri"/>
              <a:sym typeface="Calibri"/>
            </a:endParaRPr>
          </a:p>
          <a:p>
            <a:pPr indent="-342900" lvl="1" marL="9144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The computation overhead can be reduced by utilizing the advanced model </a:t>
            </a:r>
            <a:r>
              <a:rPr lang="en" sz="1800">
                <a:solidFill>
                  <a:srgbClr val="999999"/>
                </a:solidFill>
                <a:latin typeface="Calibri"/>
                <a:ea typeface="Calibri"/>
                <a:cs typeface="Calibri"/>
                <a:sym typeface="Calibri"/>
              </a:rPr>
              <a:t>compression</a:t>
            </a:r>
            <a:r>
              <a:rPr lang="en" sz="1800">
                <a:solidFill>
                  <a:srgbClr val="999999"/>
                </a:solidFill>
                <a:latin typeface="Calibri"/>
                <a:ea typeface="Calibri"/>
                <a:cs typeface="Calibri"/>
                <a:sym typeface="Calibri"/>
              </a:rPr>
              <a:t> techniques or </a:t>
            </a:r>
            <a:r>
              <a:rPr lang="en" sz="1800">
                <a:solidFill>
                  <a:srgbClr val="999999"/>
                </a:solidFill>
                <a:latin typeface="Calibri"/>
                <a:ea typeface="Calibri"/>
                <a:cs typeface="Calibri"/>
                <a:sym typeface="Calibri"/>
              </a:rPr>
              <a:t>employing</a:t>
            </a:r>
            <a:r>
              <a:rPr lang="en" sz="1800">
                <a:solidFill>
                  <a:srgbClr val="999999"/>
                </a:solidFill>
                <a:latin typeface="Calibri"/>
                <a:ea typeface="Calibri"/>
                <a:cs typeface="Calibri"/>
                <a:sym typeface="Calibri"/>
              </a:rPr>
              <a:t> smaller LLMs which also achieves superior performance.</a:t>
            </a:r>
            <a:endParaRPr sz="1800">
              <a:solidFill>
                <a:srgbClr val="999999"/>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0"/>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More experiments</a:t>
            </a:r>
            <a:endParaRPr b="1" sz="2800">
              <a:solidFill>
                <a:schemeClr val="accent1"/>
              </a:solidFill>
              <a:latin typeface="Georgia"/>
              <a:ea typeface="Georgia"/>
              <a:cs typeface="Georgia"/>
              <a:sym typeface="Georgia"/>
            </a:endParaRPr>
          </a:p>
        </p:txBody>
      </p:sp>
      <p:sp>
        <p:nvSpPr>
          <p:cNvPr id="490" name="Google Shape;490;p60"/>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1" name="Google Shape;491;p60"/>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492" name="Google Shape;492;p60"/>
          <p:cNvSpPr txBox="1"/>
          <p:nvPr/>
        </p:nvSpPr>
        <p:spPr>
          <a:xfrm>
            <a:off x="513800" y="923875"/>
            <a:ext cx="8316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Impacts of different types of LLMs</a:t>
            </a:r>
            <a:endParaRPr sz="1800">
              <a:solidFill>
                <a:srgbClr val="999999"/>
              </a:solidFill>
              <a:latin typeface="Calibri"/>
              <a:ea typeface="Calibri"/>
              <a:cs typeface="Calibri"/>
              <a:sym typeface="Calibri"/>
            </a:endParaRPr>
          </a:p>
          <a:p>
            <a:pPr indent="-342900" lvl="1" marL="9144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All the adapted LLMs the state of the arts on both tasks, which confirms the compatibility of NetLLM.</a:t>
            </a:r>
            <a:endParaRPr sz="1800">
              <a:solidFill>
                <a:srgbClr val="999999"/>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Impacts of different sizes of LLMs</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In practice, LLMs with parameter sizes greater than 1B are suitable for networking adaptation, while those smaller than 1B may not be the optimal choices for adaptation.</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B7B7B7"/>
              </a:buClr>
              <a:buSzPts val="1800"/>
              <a:buFont typeface="Calibri"/>
              <a:buChar char="●"/>
            </a:pPr>
            <a:r>
              <a:rPr lang="en" sz="1800">
                <a:solidFill>
                  <a:srgbClr val="B7B7B7"/>
                </a:solidFill>
                <a:latin typeface="Calibri"/>
                <a:ea typeface="Calibri"/>
                <a:cs typeface="Calibri"/>
                <a:sym typeface="Calibri"/>
              </a:rPr>
              <a:t>Computation overhead</a:t>
            </a:r>
            <a:endParaRPr sz="1800">
              <a:solidFill>
                <a:srgbClr val="B7B7B7"/>
              </a:solidFill>
              <a:latin typeface="Calibri"/>
              <a:ea typeface="Calibri"/>
              <a:cs typeface="Calibri"/>
              <a:sym typeface="Calibri"/>
            </a:endParaRPr>
          </a:p>
          <a:p>
            <a:pPr indent="-342900" lvl="1" marL="914400" rtl="0" algn="l">
              <a:spcBef>
                <a:spcPts val="0"/>
              </a:spcBef>
              <a:spcAft>
                <a:spcPts val="0"/>
              </a:spcAft>
              <a:buClr>
                <a:srgbClr val="B7B7B7"/>
              </a:buClr>
              <a:buSzPts val="1800"/>
              <a:buFont typeface="Calibri"/>
              <a:buChar char="○"/>
            </a:pPr>
            <a:r>
              <a:rPr lang="en" sz="1800">
                <a:solidFill>
                  <a:srgbClr val="B7B7B7"/>
                </a:solidFill>
                <a:latin typeface="Calibri"/>
                <a:ea typeface="Calibri"/>
                <a:cs typeface="Calibri"/>
                <a:sym typeface="Calibri"/>
              </a:rPr>
              <a:t>The computation overhead can be reduced by utilizing the advanced model compression techniques or employing smaller LLMs which also achieves superior performance</a:t>
            </a:r>
            <a:endParaRPr sz="1800">
              <a:solidFill>
                <a:srgbClr val="B7B7B7"/>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More experiments</a:t>
            </a:r>
            <a:endParaRPr b="1" sz="2800">
              <a:solidFill>
                <a:schemeClr val="accent1"/>
              </a:solidFill>
              <a:latin typeface="Georgia"/>
              <a:ea typeface="Georgia"/>
              <a:cs typeface="Georgia"/>
              <a:sym typeface="Georgia"/>
            </a:endParaRPr>
          </a:p>
        </p:txBody>
      </p:sp>
      <p:sp>
        <p:nvSpPr>
          <p:cNvPr id="498" name="Google Shape;498;p61"/>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9" name="Google Shape;499;p61"/>
          <p:cNvSpPr txBox="1"/>
          <p:nvPr/>
        </p:nvSpPr>
        <p:spPr>
          <a:xfrm>
            <a:off x="513800" y="991050"/>
            <a:ext cx="40581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13294B"/>
              </a:solidFill>
              <a:latin typeface="Calibri"/>
              <a:ea typeface="Calibri"/>
              <a:cs typeface="Calibri"/>
              <a:sym typeface="Calibri"/>
            </a:endParaRPr>
          </a:p>
        </p:txBody>
      </p:sp>
      <p:sp>
        <p:nvSpPr>
          <p:cNvPr id="500" name="Google Shape;500;p61"/>
          <p:cNvSpPr txBox="1"/>
          <p:nvPr/>
        </p:nvSpPr>
        <p:spPr>
          <a:xfrm>
            <a:off x="513800" y="923875"/>
            <a:ext cx="8316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Impacts of different types of LLMs</a:t>
            </a:r>
            <a:endParaRPr sz="1800">
              <a:solidFill>
                <a:srgbClr val="999999"/>
              </a:solidFill>
              <a:latin typeface="Calibri"/>
              <a:ea typeface="Calibri"/>
              <a:cs typeface="Calibri"/>
              <a:sym typeface="Calibri"/>
            </a:endParaRPr>
          </a:p>
          <a:p>
            <a:pPr indent="-342900" lvl="1" marL="9144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All the adapted LLMs the state of the arts on both tasks, which confirms the compatibility of NetLLM.</a:t>
            </a:r>
            <a:endParaRPr sz="1800">
              <a:solidFill>
                <a:srgbClr val="999999"/>
              </a:solidFill>
              <a:latin typeface="Calibri"/>
              <a:ea typeface="Calibri"/>
              <a:cs typeface="Calibri"/>
              <a:sym typeface="Calibri"/>
            </a:endParaRPr>
          </a:p>
          <a:p>
            <a:pPr indent="-342900" lvl="0" marL="4572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Impacts of different sizes of LLMs</a:t>
            </a:r>
            <a:endParaRPr sz="1800">
              <a:solidFill>
                <a:srgbClr val="999999"/>
              </a:solidFill>
              <a:latin typeface="Calibri"/>
              <a:ea typeface="Calibri"/>
              <a:cs typeface="Calibri"/>
              <a:sym typeface="Calibri"/>
            </a:endParaRPr>
          </a:p>
          <a:p>
            <a:pPr indent="-342900" lvl="1" marL="914400" rtl="0" algn="l">
              <a:spcBef>
                <a:spcPts val="0"/>
              </a:spcBef>
              <a:spcAft>
                <a:spcPts val="0"/>
              </a:spcAft>
              <a:buClr>
                <a:srgbClr val="999999"/>
              </a:buClr>
              <a:buSzPts val="1800"/>
              <a:buFont typeface="Calibri"/>
              <a:buChar char="○"/>
            </a:pPr>
            <a:r>
              <a:rPr lang="en" sz="1800">
                <a:solidFill>
                  <a:srgbClr val="999999"/>
                </a:solidFill>
                <a:latin typeface="Calibri"/>
                <a:ea typeface="Calibri"/>
                <a:cs typeface="Calibri"/>
                <a:sym typeface="Calibri"/>
              </a:rPr>
              <a:t>In practice, LLMs with parameter sizes greater than 1B are suitable for networking adaptation, while those smaller than 1B may not be the optimal choices for adaptation.</a:t>
            </a:r>
            <a:endParaRPr sz="1800">
              <a:solidFill>
                <a:srgbClr val="999999"/>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Computation overhead</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 computation overhead can be reduced by utilizing the advanced model compression techniques or employing smaller LLMs which also achieves superior performance</a:t>
            </a:r>
            <a:endParaRPr sz="1800">
              <a:solidFill>
                <a:srgbClr val="13294B"/>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6" name="Google Shape;506;p62"/>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Discussion</a:t>
            </a:r>
            <a:endParaRPr b="1" sz="2800">
              <a:solidFill>
                <a:schemeClr val="accent1"/>
              </a:solidFill>
              <a:latin typeface="Georgia"/>
              <a:ea typeface="Georgia"/>
              <a:cs typeface="Georgia"/>
              <a:sym typeface="Georgia"/>
            </a:endParaRPr>
          </a:p>
        </p:txBody>
      </p:sp>
      <p:sp>
        <p:nvSpPr>
          <p:cNvPr id="507" name="Google Shape;507;p62"/>
          <p:cNvSpPr txBox="1"/>
          <p:nvPr/>
        </p:nvSpPr>
        <p:spPr>
          <a:xfrm>
            <a:off x="513800" y="923875"/>
            <a:ext cx="8316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What considerations are needed when adapting LLMs for specific networking tasks using NetLLM?</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 creation of a new networking head</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 selection of a modality-specific feature encoder</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How does NetLLM compare to retrieval-augmented generation (RAG)?</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Constructing an external knowledge base for RAG is </a:t>
            </a:r>
            <a:r>
              <a:rPr lang="en" sz="1800">
                <a:solidFill>
                  <a:srgbClr val="13294B"/>
                </a:solidFill>
                <a:latin typeface="Calibri"/>
                <a:ea typeface="Calibri"/>
                <a:cs typeface="Calibri"/>
                <a:sym typeface="Calibri"/>
              </a:rPr>
              <a:t>challenging</a:t>
            </a:r>
            <a:r>
              <a:rPr lang="en" sz="1800">
                <a:solidFill>
                  <a:srgbClr val="13294B"/>
                </a:solidFill>
                <a:latin typeface="Calibri"/>
                <a:ea typeface="Calibri"/>
                <a:cs typeface="Calibri"/>
                <a:sym typeface="Calibri"/>
              </a:rPr>
              <a:t> in the field of </a:t>
            </a:r>
            <a:r>
              <a:rPr lang="en" sz="1800">
                <a:solidFill>
                  <a:srgbClr val="13294B"/>
                </a:solidFill>
                <a:latin typeface="Calibri"/>
                <a:ea typeface="Calibri"/>
                <a:cs typeface="Calibri"/>
                <a:sym typeface="Calibri"/>
              </a:rPr>
              <a:t>networking</a:t>
            </a:r>
            <a:r>
              <a:rPr lang="en" sz="1800">
                <a:solidFill>
                  <a:srgbClr val="13294B"/>
                </a:solidFill>
                <a:latin typeface="Calibri"/>
                <a:ea typeface="Calibri"/>
                <a:cs typeface="Calibri"/>
                <a:sym typeface="Calibri"/>
              </a:rPr>
              <a:t> due to the abstract and implicit nature of networking knowledge.</a:t>
            </a:r>
            <a:endParaRPr sz="1800">
              <a:solidFill>
                <a:srgbClr val="13294B"/>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63"/>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1"/>
                </a:solidFill>
                <a:latin typeface="Georgia"/>
                <a:ea typeface="Georgia"/>
                <a:cs typeface="Georgia"/>
                <a:sym typeface="Georgia"/>
              </a:rPr>
              <a:t>Conclusion</a:t>
            </a:r>
            <a:endParaRPr b="1" sz="2800">
              <a:solidFill>
                <a:schemeClr val="accent1"/>
              </a:solidFill>
              <a:latin typeface="Georgia"/>
              <a:ea typeface="Georgia"/>
              <a:cs typeface="Georgia"/>
              <a:sym typeface="Georgia"/>
            </a:endParaRPr>
          </a:p>
        </p:txBody>
      </p:sp>
      <p:sp>
        <p:nvSpPr>
          <p:cNvPr id="514" name="Google Shape;514;p63"/>
          <p:cNvSpPr txBox="1"/>
          <p:nvPr/>
        </p:nvSpPr>
        <p:spPr>
          <a:xfrm>
            <a:off x="513800" y="923875"/>
            <a:ext cx="8316000" cy="146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 paper proposed NetLLM, the first framework that efficiently adapts LLMs for different networking tasks.</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NetLLM enables the effective utilization of a single LLM to achieve superior performance and generalization in multiple networking tasks.</a:t>
            </a:r>
            <a:endParaRPr sz="1800">
              <a:solidFill>
                <a:srgbClr val="13294B"/>
              </a:solidFill>
              <a:latin typeface="Calibri"/>
              <a:ea typeface="Calibri"/>
              <a:cs typeface="Calibri"/>
              <a:sym typeface="Calibri"/>
            </a:endParaRPr>
          </a:p>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Overall, the paper provides a good picture of how can we </a:t>
            </a:r>
            <a:r>
              <a:rPr lang="en" sz="1800">
                <a:solidFill>
                  <a:srgbClr val="13294B"/>
                </a:solidFill>
                <a:latin typeface="Calibri"/>
                <a:ea typeface="Calibri"/>
                <a:cs typeface="Calibri"/>
                <a:sym typeface="Calibri"/>
              </a:rPr>
              <a:t>benefits</a:t>
            </a:r>
            <a:r>
              <a:rPr lang="en" sz="1800">
                <a:solidFill>
                  <a:srgbClr val="13294B"/>
                </a:solidFill>
                <a:latin typeface="Calibri"/>
                <a:ea typeface="Calibri"/>
                <a:cs typeface="Calibri"/>
                <a:sym typeface="Calibri"/>
              </a:rPr>
              <a:t> from LLM to deal with various networking tasks.</a:t>
            </a:r>
            <a:endParaRPr sz="1800">
              <a:solidFill>
                <a:srgbClr val="13294B"/>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3"/>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Graph encoding for LLMs</a:t>
            </a:r>
            <a:endParaRPr b="1" sz="3000">
              <a:solidFill>
                <a:schemeClr val="accent1"/>
              </a:solidFill>
              <a:latin typeface="Georgia"/>
              <a:ea typeface="Georgia"/>
              <a:cs typeface="Georgia"/>
              <a:sym typeface="Georgia"/>
            </a:endParaRPr>
          </a:p>
        </p:txBody>
      </p:sp>
      <p:sp>
        <p:nvSpPr>
          <p:cNvPr id="72" name="Google Shape;72;p13"/>
          <p:cNvSpPr txBox="1"/>
          <p:nvPr/>
        </p:nvSpPr>
        <p:spPr>
          <a:xfrm>
            <a:off x="530675" y="955225"/>
            <a:ext cx="7086600" cy="3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13294B"/>
              </a:solidFill>
              <a:latin typeface="Calibri"/>
              <a:ea typeface="Calibri"/>
              <a:cs typeface="Calibri"/>
              <a:sym typeface="Calibri"/>
            </a:endParaRPr>
          </a:p>
        </p:txBody>
      </p:sp>
      <p:pic>
        <p:nvPicPr>
          <p:cNvPr id="73" name="Google Shape;73;p13"/>
          <p:cNvPicPr preferRelativeResize="0"/>
          <p:nvPr/>
        </p:nvPicPr>
        <p:blipFill>
          <a:blip r:embed="rId3">
            <a:alphaModFix/>
          </a:blip>
          <a:stretch>
            <a:fillRect/>
          </a:stretch>
        </p:blipFill>
        <p:spPr>
          <a:xfrm>
            <a:off x="355725" y="1110350"/>
            <a:ext cx="8255401" cy="3157926"/>
          </a:xfrm>
          <a:prstGeom prst="rect">
            <a:avLst/>
          </a:prstGeom>
          <a:noFill/>
          <a:ln>
            <a:noFill/>
          </a:ln>
        </p:spPr>
      </p:pic>
      <p:sp>
        <p:nvSpPr>
          <p:cNvPr id="74" name="Google Shape;74;p13"/>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 name="Google Shape;75;p13"/>
          <p:cNvPicPr preferRelativeResize="0"/>
          <p:nvPr/>
        </p:nvPicPr>
        <p:blipFill>
          <a:blip r:embed="rId4">
            <a:alphaModFix/>
          </a:blip>
          <a:stretch>
            <a:fillRect/>
          </a:stretch>
        </p:blipFill>
        <p:spPr>
          <a:xfrm>
            <a:off x="1078287" y="839328"/>
            <a:ext cx="5991375" cy="1460925"/>
          </a:xfrm>
          <a:prstGeom prst="rect">
            <a:avLst/>
          </a:prstGeom>
          <a:noFill/>
          <a:ln>
            <a:noFill/>
          </a:ln>
        </p:spPr>
      </p:pic>
      <p:pic>
        <p:nvPicPr>
          <p:cNvPr id="76" name="Google Shape;76;p13"/>
          <p:cNvPicPr preferRelativeResize="0"/>
          <p:nvPr/>
        </p:nvPicPr>
        <p:blipFill>
          <a:blip r:embed="rId5">
            <a:alphaModFix/>
          </a:blip>
          <a:stretch>
            <a:fillRect/>
          </a:stretch>
        </p:blipFill>
        <p:spPr>
          <a:xfrm>
            <a:off x="1788044" y="2571750"/>
            <a:ext cx="6499282" cy="162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 Graph prompting</a:t>
            </a:r>
            <a:endParaRPr b="1" sz="3000">
              <a:solidFill>
                <a:schemeClr val="accent1"/>
              </a:solidFill>
              <a:latin typeface="Georgia"/>
              <a:ea typeface="Georgia"/>
              <a:cs typeface="Georgia"/>
              <a:sym typeface="Georgia"/>
            </a:endParaRPr>
          </a:p>
        </p:txBody>
      </p:sp>
      <p:sp>
        <p:nvSpPr>
          <p:cNvPr id="82" name="Google Shape;82;p14"/>
          <p:cNvSpPr txBox="1"/>
          <p:nvPr/>
        </p:nvSpPr>
        <p:spPr>
          <a:xfrm>
            <a:off x="669475" y="938900"/>
            <a:ext cx="5592600" cy="192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Multiple heuristics have been proposed:</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Zero-shot prompting </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Few-shot in-context learning</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Chain-of-thought (CoT)</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Zero-shot CoT (“Let’s think step by step”)</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Bag prompting</a:t>
            </a:r>
            <a:endParaRPr sz="1800">
              <a:solidFill>
                <a:srgbClr val="13294B"/>
              </a:solidFill>
              <a:latin typeface="Calibri"/>
              <a:ea typeface="Calibri"/>
              <a:cs typeface="Calibri"/>
              <a:sym typeface="Calibri"/>
            </a:endParaRPr>
          </a:p>
        </p:txBody>
      </p:sp>
      <p:sp>
        <p:nvSpPr>
          <p:cNvPr id="83" name="Google Shape;83;p14"/>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sp>
        <p:nvSpPr>
          <p:cNvPr id="88" name="Google Shape;88;p15"/>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Graph encoding for LLMs</a:t>
            </a:r>
            <a:endParaRPr b="1" sz="3000">
              <a:solidFill>
                <a:schemeClr val="accent1"/>
              </a:solidFill>
              <a:latin typeface="Georgia"/>
              <a:ea typeface="Georgia"/>
              <a:cs typeface="Georgia"/>
              <a:sym typeface="Georgia"/>
            </a:endParaRPr>
          </a:p>
        </p:txBody>
      </p:sp>
      <p:sp>
        <p:nvSpPr>
          <p:cNvPr id="89" name="Google Shape;89;p15"/>
          <p:cNvSpPr txBox="1"/>
          <p:nvPr/>
        </p:nvSpPr>
        <p:spPr>
          <a:xfrm>
            <a:off x="530675" y="955225"/>
            <a:ext cx="7086600" cy="34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3 important findings</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LLMs perform poorly on basic graph tasks</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The graph encoding function has a significant impact on LLM graph reasoning</a:t>
            </a:r>
            <a:endParaRPr sz="1800">
              <a:solidFill>
                <a:srgbClr val="13294B"/>
              </a:solidFill>
              <a:latin typeface="Calibri"/>
              <a:ea typeface="Calibri"/>
              <a:cs typeface="Calibri"/>
              <a:sym typeface="Calibri"/>
            </a:endParaRPr>
          </a:p>
          <a:p>
            <a:pPr indent="-342900" lvl="1" marL="9144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 Model capacity has a significant effect on graph reasoning capabilities of LLMs</a:t>
            </a:r>
            <a:endParaRPr sz="1800">
              <a:solidFill>
                <a:srgbClr val="13294B"/>
              </a:solidFill>
              <a:latin typeface="Calibri"/>
              <a:ea typeface="Calibri"/>
              <a:cs typeface="Calibri"/>
              <a:sym typeface="Calibri"/>
            </a:endParaRPr>
          </a:p>
        </p:txBody>
      </p:sp>
      <p:sp>
        <p:nvSpPr>
          <p:cNvPr id="90" name="Google Shape;90;p15"/>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 name="Shape 94"/>
        <p:cNvGrpSpPr/>
        <p:nvPr/>
      </p:nvGrpSpPr>
      <p:grpSpPr>
        <a:xfrm>
          <a:off x="0" y="0"/>
          <a:ext cx="0" cy="0"/>
          <a:chOff x="0" y="0"/>
          <a:chExt cx="0" cy="0"/>
        </a:xfrm>
      </p:grpSpPr>
      <p:sp>
        <p:nvSpPr>
          <p:cNvPr id="95" name="Google Shape;95;p16"/>
          <p:cNvSpPr txBox="1"/>
          <p:nvPr>
            <p:ph idx="12" type="sldNum"/>
          </p:nvPr>
        </p:nvSpPr>
        <p:spPr>
          <a:xfrm>
            <a:off x="6838405" y="457132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6" name="Google Shape;96;p16"/>
          <p:cNvSpPr txBox="1"/>
          <p:nvPr/>
        </p:nvSpPr>
        <p:spPr>
          <a:xfrm>
            <a:off x="444300" y="198200"/>
            <a:ext cx="82554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Georgia"/>
                <a:ea typeface="Georgia"/>
                <a:cs typeface="Georgia"/>
                <a:sym typeface="Georgia"/>
              </a:rPr>
              <a:t>GraphQA</a:t>
            </a:r>
            <a:endParaRPr b="1" sz="3000">
              <a:solidFill>
                <a:schemeClr val="accent1"/>
              </a:solidFill>
              <a:latin typeface="Georgia"/>
              <a:ea typeface="Georgia"/>
              <a:cs typeface="Georgia"/>
              <a:sym typeface="Georgia"/>
            </a:endParaRPr>
          </a:p>
        </p:txBody>
      </p:sp>
      <p:sp>
        <p:nvSpPr>
          <p:cNvPr id="97" name="Google Shape;97;p16"/>
          <p:cNvSpPr txBox="1"/>
          <p:nvPr/>
        </p:nvSpPr>
        <p:spPr>
          <a:xfrm>
            <a:off x="530675" y="955225"/>
            <a:ext cx="4710900" cy="342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3294B"/>
              </a:buClr>
              <a:buSzPts val="1800"/>
              <a:buFont typeface="Calibri"/>
              <a:buChar char="●"/>
            </a:pPr>
            <a:r>
              <a:rPr lang="en" sz="1800">
                <a:solidFill>
                  <a:srgbClr val="13294B"/>
                </a:solidFill>
                <a:latin typeface="Calibri"/>
                <a:ea typeface="Calibri"/>
                <a:cs typeface="Calibri"/>
                <a:sym typeface="Calibri"/>
              </a:rPr>
              <a:t>Problem sets:</a:t>
            </a:r>
            <a:endParaRPr sz="18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Edge existence</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Node degree</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Node count</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Edge coun</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Connected nodes</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Cycle check</a:t>
            </a:r>
            <a:endParaRPr sz="1600">
              <a:solidFill>
                <a:srgbClr val="13294B"/>
              </a:solidFill>
              <a:latin typeface="Calibri"/>
              <a:ea typeface="Calibri"/>
              <a:cs typeface="Calibri"/>
              <a:sym typeface="Calibri"/>
            </a:endParaRPr>
          </a:p>
          <a:p>
            <a:pPr indent="-330200" lvl="1" marL="914400" rtl="0" algn="l">
              <a:spcBef>
                <a:spcPts val="0"/>
              </a:spcBef>
              <a:spcAft>
                <a:spcPts val="0"/>
              </a:spcAft>
              <a:buClr>
                <a:srgbClr val="13294B"/>
              </a:buClr>
              <a:buSzPts val="1600"/>
              <a:buFont typeface="Calibri"/>
              <a:buChar char="○"/>
            </a:pPr>
            <a:r>
              <a:rPr lang="en" sz="1600">
                <a:solidFill>
                  <a:srgbClr val="13294B"/>
                </a:solidFill>
                <a:latin typeface="Calibri"/>
                <a:ea typeface="Calibri"/>
                <a:cs typeface="Calibri"/>
                <a:sym typeface="Calibri"/>
              </a:rPr>
              <a:t>Disconnected nodes</a:t>
            </a:r>
            <a:endParaRPr sz="1600">
              <a:solidFill>
                <a:srgbClr val="13294B"/>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University of Illinois">
      <a:dk1>
        <a:srgbClr val="13284B"/>
      </a:dk1>
      <a:lt1>
        <a:srgbClr val="FFFFFF"/>
      </a:lt1>
      <a:dk2>
        <a:srgbClr val="1E3877"/>
      </a:dk2>
      <a:lt2>
        <a:srgbClr val="F8FAFC"/>
      </a:lt2>
      <a:accent1>
        <a:srgbClr val="FF542E"/>
      </a:accent1>
      <a:accent2>
        <a:srgbClr val="1D58A7"/>
      </a:accent2>
      <a:accent3>
        <a:srgbClr val="F5821E"/>
      </a:accent3>
      <a:accent4>
        <a:srgbClr val="009FD3"/>
      </a:accent4>
      <a:accent5>
        <a:srgbClr val="DD3403"/>
      </a:accent5>
      <a:accent6>
        <a:srgbClr val="D2D2D2"/>
      </a:accent6>
      <a:hlink>
        <a:srgbClr val="1D58A7"/>
      </a:hlink>
      <a:folHlink>
        <a:srgbClr val="DD34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